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4D5D05E-5C49-47DB-A5A6-FC5A89E2D0D2}" type="datetimeFigureOut">
              <a:rPr lang="sk-SK" smtClean="0"/>
              <a:t>23. 9. 2014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DE6BC41-84A0-4123-927A-3DD930E0C5D8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Pedagogická a školská psychológia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Mgr. Zlatica Jursová Zacharová, PhD.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9817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Postup pri pozorovaní  - plán pozorovania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dirty="0"/>
              <a:t>vytýčenie cieľa pozorovania</a:t>
            </a:r>
          </a:p>
          <a:p>
            <a:pPr lvl="0"/>
            <a:r>
              <a:rPr lang="sk-SK" dirty="0"/>
              <a:t>vlastné pozorovanie a opis pozorovaných javov i situácií, v ktorých vznikajú</a:t>
            </a:r>
          </a:p>
          <a:p>
            <a:pPr lvl="0"/>
            <a:r>
              <a:rPr lang="sk-SK" dirty="0"/>
              <a:t>členenie opísaných javov na položky</a:t>
            </a:r>
          </a:p>
          <a:p>
            <a:pPr lvl="0"/>
            <a:r>
              <a:rPr lang="sk-SK" dirty="0"/>
              <a:t>záznamy pozorovania</a:t>
            </a:r>
          </a:p>
          <a:p>
            <a:pPr lvl="0"/>
            <a:r>
              <a:rPr lang="sk-SK" dirty="0"/>
              <a:t>analýza výsledkov pozorovania.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4265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Experimentálne </a:t>
            </a:r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dy </a:t>
            </a:r>
            <a:r>
              <a:rPr lang="sk-SK" b="1" dirty="0"/>
              <a:t>v 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i="1" dirty="0"/>
              <a:t>Konštatujúci </a:t>
            </a:r>
            <a:r>
              <a:rPr lang="sk-SK" i="1" dirty="0" smtClean="0"/>
              <a:t>experiment - </a:t>
            </a:r>
            <a:r>
              <a:rPr lang="sk-SK" dirty="0"/>
              <a:t>používa </a:t>
            </a:r>
            <a:r>
              <a:rPr lang="sk-SK" dirty="0" smtClean="0"/>
              <a:t>sa na </a:t>
            </a:r>
            <a:r>
              <a:rPr lang="sk-SK" dirty="0"/>
              <a:t>zistenie účinnosti alebo vplyvu nových vyučovacích </a:t>
            </a:r>
            <a:r>
              <a:rPr lang="sk-SK" dirty="0" smtClean="0"/>
              <a:t>met</a:t>
            </a:r>
            <a:r>
              <a:rPr lang="sk-SK" dirty="0">
                <a:sym typeface="Times New Roman"/>
              </a:rPr>
              <a:t>ó</a:t>
            </a:r>
            <a:r>
              <a:rPr lang="sk-SK" dirty="0" smtClean="0"/>
              <a:t>d </a:t>
            </a:r>
            <a:r>
              <a:rPr lang="sk-SK" dirty="0"/>
              <a:t>alebo prostriedkov v jednotlivých vyučovacích predmetoch na úroveň alebo trvácnosť vedomostí </a:t>
            </a:r>
            <a:r>
              <a:rPr lang="sk-SK" dirty="0" smtClean="0"/>
              <a:t>žiakov</a:t>
            </a:r>
          </a:p>
          <a:p>
            <a:r>
              <a:rPr lang="sk-SK" i="1" dirty="0"/>
              <a:t>Vyučujúci alebo </a:t>
            </a:r>
            <a:r>
              <a:rPr lang="sk-SK" i="1" dirty="0" smtClean="0"/>
              <a:t>výchovný/formujúci </a:t>
            </a:r>
            <a:r>
              <a:rPr lang="sk-SK" i="1" dirty="0"/>
              <a:t>experiment</a:t>
            </a:r>
            <a:r>
              <a:rPr lang="sk-SK" dirty="0"/>
              <a:t> </a:t>
            </a:r>
            <a:r>
              <a:rPr lang="sk-SK" dirty="0" smtClean="0"/>
              <a:t>- </a:t>
            </a:r>
            <a:r>
              <a:rPr lang="sk-SK" dirty="0"/>
              <a:t>experimentátor - </a:t>
            </a:r>
            <a:r>
              <a:rPr lang="sk-SK" dirty="0" smtClean="0"/>
              <a:t>psychol</a:t>
            </a:r>
            <a:r>
              <a:rPr lang="sk-SK" dirty="0">
                <a:sym typeface="Times New Roman"/>
              </a:rPr>
              <a:t>ó</a:t>
            </a:r>
            <a:r>
              <a:rPr lang="sk-SK" dirty="0" smtClean="0"/>
              <a:t>g buď </a:t>
            </a:r>
            <a:r>
              <a:rPr lang="sk-SK" dirty="0"/>
              <a:t>vyučuje určitý predmet u skúmaných žiakov, alebo vyučuje učiteľ, ale experimentátor je prítomný na vyučovacích </a:t>
            </a:r>
            <a:r>
              <a:rPr lang="sk-SK" dirty="0" smtClean="0"/>
              <a:t>hodinách – jeho cieľom </a:t>
            </a:r>
            <a:r>
              <a:rPr lang="sk-SK" dirty="0"/>
              <a:t>je pomáhať žiakovi postúpiť z danej úrovne vývinu na vyšší stupeň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5954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412776"/>
            <a:ext cx="7024744" cy="1152128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da </a:t>
            </a:r>
            <a:r>
              <a:rPr lang="sk-SK" b="1" dirty="0"/>
              <a:t>rozhovoru v 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gii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Individuálny</a:t>
            </a:r>
          </a:p>
          <a:p>
            <a:r>
              <a:rPr lang="sk-SK" dirty="0" smtClean="0"/>
              <a:t>Skupinový</a:t>
            </a:r>
          </a:p>
          <a:p>
            <a:r>
              <a:rPr lang="sk-SK" dirty="0" smtClean="0"/>
              <a:t>Štandardizovaný/riadený </a:t>
            </a:r>
          </a:p>
          <a:p>
            <a:r>
              <a:rPr lang="sk-SK" dirty="0" smtClean="0"/>
              <a:t>Voľný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386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Výsledky rozhovoru závisia od: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76964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sk-SK" dirty="0" smtClean="0"/>
              <a:t>1. Podmienok, </a:t>
            </a:r>
            <a:r>
              <a:rPr lang="sk-SK" dirty="0"/>
              <a:t>v ktorých sa rozhovor uskutočňuje (osobitne určená </a:t>
            </a:r>
            <a:r>
              <a:rPr lang="sk-SK" dirty="0" smtClean="0"/>
              <a:t>miestnosť</a:t>
            </a:r>
            <a:r>
              <a:rPr lang="sk-SK" dirty="0"/>
              <a:t>)</a:t>
            </a:r>
            <a:r>
              <a:rPr lang="sk-SK" dirty="0" smtClean="0"/>
              <a:t>.</a:t>
            </a:r>
            <a:endParaRPr lang="sk-SK" dirty="0"/>
          </a:p>
          <a:p>
            <a:pPr lvl="0"/>
            <a:r>
              <a:rPr lang="sk-SK" dirty="0" smtClean="0"/>
              <a:t>2. Vedúci </a:t>
            </a:r>
            <a:r>
              <a:rPr lang="sk-SK" dirty="0"/>
              <a:t>rozhovoru, od ktorého závisí najviac úspech rozhovoru. </a:t>
            </a:r>
            <a:endParaRPr lang="sk-SK" dirty="0" smtClean="0"/>
          </a:p>
          <a:p>
            <a:pPr marL="68580" lvl="0" indent="0">
              <a:buNone/>
            </a:pPr>
            <a:r>
              <a:rPr lang="sk-SK" dirty="0" smtClean="0"/>
              <a:t>Každý </a:t>
            </a:r>
            <a:r>
              <a:rPr lang="sk-SK" dirty="0"/>
              <a:t>výskumník by mal pri rozhovore dodržať isté etapy:</a:t>
            </a:r>
          </a:p>
          <a:p>
            <a:pPr lvl="0"/>
            <a:r>
              <a:rPr lang="sk-SK" sz="2300" dirty="0"/>
              <a:t>príprava na rozhovor</a:t>
            </a:r>
          </a:p>
          <a:p>
            <a:pPr lvl="0"/>
            <a:r>
              <a:rPr lang="sk-SK" sz="2300" dirty="0"/>
              <a:t>utvorenie náležitej atmosféry</a:t>
            </a:r>
          </a:p>
          <a:p>
            <a:pPr lvl="0"/>
            <a:r>
              <a:rPr lang="sk-SK" sz="2300" dirty="0"/>
              <a:t>vykonanie rozhovoru</a:t>
            </a:r>
          </a:p>
          <a:p>
            <a:pPr lvl="0"/>
            <a:r>
              <a:rPr lang="sk-SK" sz="2300" dirty="0"/>
              <a:t>záznam rozhovoru</a:t>
            </a:r>
          </a:p>
          <a:p>
            <a:pPr lvl="0"/>
            <a:r>
              <a:rPr lang="sk-SK" sz="2300" dirty="0"/>
              <a:t>vyhodnotenie rozhovoru.</a:t>
            </a:r>
          </a:p>
          <a:p>
            <a:r>
              <a:rPr lang="sk-SK" dirty="0" smtClean="0"/>
              <a:t> 3. Skúmaná </a:t>
            </a:r>
            <a:r>
              <a:rPr lang="sk-SK" dirty="0"/>
              <a:t>(</a:t>
            </a:r>
            <a:r>
              <a:rPr lang="sk-SK" dirty="0" smtClean="0"/>
              <a:t>opytovaná</a:t>
            </a:r>
            <a:r>
              <a:rPr lang="sk-SK" dirty="0">
                <a:sym typeface="Times New Roman"/>
              </a:rPr>
              <a:t>)</a:t>
            </a:r>
            <a:r>
              <a:rPr lang="sk-SK" dirty="0" smtClean="0"/>
              <a:t> </a:t>
            </a:r>
            <a:r>
              <a:rPr lang="sk-SK" dirty="0"/>
              <a:t>osoba, ktorej osobitosti i momentálny stav treba rešpektovať.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74620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/>
              <a:t>Sociometrické </a:t>
            </a:r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dy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Autor sociometrie Moreno</a:t>
            </a:r>
          </a:p>
          <a:p>
            <a:r>
              <a:rPr lang="sk-SK" dirty="0" smtClean="0"/>
              <a:t>Sociometria slúži </a:t>
            </a:r>
            <a:r>
              <a:rPr lang="sk-SK" dirty="0"/>
              <a:t>ako prostriedok na skúmanie sociálnych vzťahov a vnútornej štruktúry sociálnych </a:t>
            </a:r>
            <a:r>
              <a:rPr lang="sk-SK" dirty="0" smtClean="0"/>
              <a:t>skupín</a:t>
            </a:r>
          </a:p>
          <a:p>
            <a:r>
              <a:rPr lang="sk-SK" dirty="0" smtClean="0"/>
              <a:t>je zameraná </a:t>
            </a:r>
            <a:r>
              <a:rPr lang="sk-SK" dirty="0"/>
              <a:t>na zisťovanie príťažlivosti a antipatie medzi osobami v rámci danej sociálnej </a:t>
            </a:r>
            <a:r>
              <a:rPr lang="sk-SK" dirty="0" smtClean="0"/>
              <a:t>skupiny</a:t>
            </a:r>
          </a:p>
          <a:p>
            <a:pPr lvl="0"/>
            <a:r>
              <a:rPr lang="sk-SK" dirty="0"/>
              <a:t>Žiaci sú vyzvaní, aby napísali ktorých žiakov by si zvolili za priateľov, a ktorých nie, lebo s ktorými by veľmi radi alebo menej radi spolupracovali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24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k-SK" sz="3200" dirty="0" smtClean="0"/>
              <a:t>Existencia 6-tich druhov vzájomných </a:t>
            </a:r>
            <a:r>
              <a:rPr lang="sk-SK" sz="3200" dirty="0"/>
              <a:t>interpersonálnych vzťahov</a:t>
            </a: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k-SK" dirty="0"/>
              <a:t>vzájomná voľba,</a:t>
            </a:r>
          </a:p>
          <a:p>
            <a:pPr lvl="0"/>
            <a:r>
              <a:rPr lang="sk-SK" dirty="0"/>
              <a:t>jednostranná voľba,</a:t>
            </a:r>
          </a:p>
          <a:p>
            <a:pPr lvl="0"/>
            <a:r>
              <a:rPr lang="sk-SK" dirty="0"/>
              <a:t>jendostranná voľba a jednostranné odmietnutie,</a:t>
            </a:r>
          </a:p>
          <a:p>
            <a:pPr lvl="0"/>
            <a:r>
              <a:rPr lang="sk-SK" dirty="0"/>
              <a:t>vzájomná ľahostajnosť (chýba voľba i odmietnutie na oboch </a:t>
            </a:r>
            <a:r>
              <a:rPr lang="sk-SK" dirty="0" smtClean="0"/>
              <a:t>stranách</a:t>
            </a:r>
            <a:r>
              <a:rPr lang="sk-SK" dirty="0">
                <a:sym typeface="Times New Roman"/>
              </a:rPr>
              <a:t>)</a:t>
            </a:r>
            <a:r>
              <a:rPr lang="sk-SK" dirty="0" smtClean="0"/>
              <a:t>,</a:t>
            </a:r>
            <a:endParaRPr lang="sk-SK" dirty="0"/>
          </a:p>
          <a:p>
            <a:pPr lvl="0"/>
            <a:r>
              <a:rPr lang="sk-SK" dirty="0"/>
              <a:t>jednostranné odmietnutie,</a:t>
            </a:r>
          </a:p>
          <a:p>
            <a:pPr lvl="0"/>
            <a:r>
              <a:rPr lang="sk-SK" dirty="0"/>
              <a:t>vzájomné odmietnutie</a:t>
            </a:r>
            <a:r>
              <a:rPr lang="sk-SK" dirty="0" smtClean="0"/>
              <a:t>.</a:t>
            </a:r>
          </a:p>
          <a:p>
            <a:pPr marL="68580" lvl="0" indent="0">
              <a:buNone/>
            </a:pPr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58339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3200" dirty="0"/>
              <a:t>Pomocou sociogramu a sociometrickej matrice zistíme:</a:t>
            </a:r>
            <a:br>
              <a:rPr lang="sk-SK" sz="3200" dirty="0"/>
            </a:br>
            <a:endParaRPr lang="sk-SK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endParaRPr lang="sk-SK" dirty="0"/>
          </a:p>
          <a:p>
            <a:pPr lvl="0"/>
            <a:r>
              <a:rPr lang="sk-SK" dirty="0"/>
              <a:t>Obľúbení žiaci v triede – tzv. POZITÍVNA OSOBA.</a:t>
            </a:r>
          </a:p>
          <a:p>
            <a:pPr lvl="0"/>
            <a:r>
              <a:rPr lang="sk-SK" dirty="0"/>
              <a:t>Izolovaní jednotlivci, ktorí volili iných, ale ich nikto nevolil – tzv. IZOLOVANÁ OSOBA.</a:t>
            </a:r>
          </a:p>
          <a:p>
            <a:pPr lvl="0"/>
            <a:r>
              <a:rPr lang="sk-SK" dirty="0"/>
              <a:t>Dvojice – trojice žiakov, ktorí sa volia navzájom – tzv. KLIKY.</a:t>
            </a:r>
          </a:p>
          <a:p>
            <a:pPr lvl="0"/>
            <a:r>
              <a:rPr lang="sk-SK" dirty="0"/>
              <a:t>Neformálni vodcovia. </a:t>
            </a:r>
          </a:p>
          <a:p>
            <a:pPr lvl="0"/>
            <a:r>
              <a:rPr lang="sk-SK" dirty="0"/>
              <a:t>Počet získaných volieb a počet odmietnutí pre jednotlivých žiakov – napr. ODMIETANÁ OSOBA.</a:t>
            </a:r>
          </a:p>
          <a:p>
            <a:r>
              <a:rPr lang="sk-SK" dirty="0"/>
              <a:t>Počet vzájomných volieb a počet vzájomných odmietnutí.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70330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1026" name="Picture 2" descr="http://www.e-metodologia.fedu.uniba.sk/kapitoly/sociometria/sociogr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32856"/>
            <a:ext cx="7770162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272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268760"/>
            <a:ext cx="7024744" cy="1440160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1. Predmet 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smtClean="0"/>
              <a:t>Užšie chápanie</a:t>
            </a:r>
            <a:r>
              <a:rPr lang="sk-SK" dirty="0" smtClean="0"/>
              <a:t>: </a:t>
            </a:r>
            <a:r>
              <a:rPr lang="sk-SK" dirty="0"/>
              <a:t>predmetom tejto vedy je skúmať zmeny psychiky (dieťaťa, žiaka, </a:t>
            </a:r>
            <a:r>
              <a:rPr lang="sk-SK" dirty="0" smtClean="0"/>
              <a:t>študenta</a:t>
            </a:r>
            <a:r>
              <a:rPr lang="sk-SK" dirty="0">
                <a:sym typeface="Times New Roman"/>
              </a:rPr>
              <a:t>)</a:t>
            </a:r>
            <a:r>
              <a:rPr lang="sk-SK" dirty="0" smtClean="0"/>
              <a:t> </a:t>
            </a:r>
            <a:r>
              <a:rPr lang="sk-SK" dirty="0"/>
              <a:t>vplyvom výchovy, vyučovania a vzdelávania; teda vplyvom výchovných podmienok a výchovných situácií</a:t>
            </a:r>
            <a:r>
              <a:rPr lang="sk-SK" dirty="0" smtClean="0"/>
              <a:t>.</a:t>
            </a:r>
          </a:p>
          <a:p>
            <a:r>
              <a:rPr lang="sk-SK" dirty="0"/>
              <a:t>skúma všetky faktory výchovného rastu dieťaťa, no osobitnú pozornosť venuje školskému faktoru s cieľom pomáhať učiteľovi v jeho práci pri usmerňovaní výchovného rastu dieťaťa.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2500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052736"/>
            <a:ext cx="6777317" cy="4779893"/>
          </a:xfrm>
        </p:spPr>
        <p:txBody>
          <a:bodyPr>
            <a:normAutofit/>
          </a:bodyPr>
          <a:lstStyle/>
          <a:p>
            <a:r>
              <a:rPr lang="sk-SK" b="1" dirty="0" smtClean="0"/>
              <a:t>Širšie chápanie</a:t>
            </a:r>
            <a:r>
              <a:rPr lang="sk-SK" dirty="0" smtClean="0"/>
              <a:t>: </a:t>
            </a:r>
            <a:r>
              <a:rPr lang="sk-SK" dirty="0"/>
              <a:t> je skúmanie súhrnu psychologických zákonitostí výchovy, vyučovania a </a:t>
            </a:r>
            <a:r>
              <a:rPr lang="sk-SK" dirty="0" smtClean="0"/>
              <a:t>vzdelávania</a:t>
            </a:r>
          </a:p>
          <a:p>
            <a:r>
              <a:rPr lang="sk-SK" dirty="0"/>
              <a:t>Pedagogická </a:t>
            </a:r>
            <a:r>
              <a:rPr lang="sk-SK" dirty="0" smtClean="0"/>
              <a:t>psychol</a:t>
            </a:r>
            <a:r>
              <a:rPr lang="sk-SK" dirty="0">
                <a:sym typeface="Times New Roman"/>
              </a:rPr>
              <a:t>ó</a:t>
            </a:r>
            <a:r>
              <a:rPr lang="sk-SK" dirty="0" smtClean="0"/>
              <a:t>gia </a:t>
            </a:r>
            <a:r>
              <a:rPr lang="sk-SK" dirty="0"/>
              <a:t>musí skúmať tie špecifické psychologické zákonitosti, ktoré sa uplatňujú pri </a:t>
            </a:r>
            <a:r>
              <a:rPr lang="sk-SK" dirty="0" smtClean="0"/>
              <a:t>rôznorodej </a:t>
            </a:r>
            <a:r>
              <a:rPr lang="sk-SK" dirty="0"/>
              <a:t>výchovno-vzdelávacej </a:t>
            </a:r>
            <a:r>
              <a:rPr lang="sk-SK" dirty="0" smtClean="0"/>
              <a:t>činnosti</a:t>
            </a:r>
          </a:p>
          <a:p>
            <a:r>
              <a:rPr lang="sk-SK" b="1" i="1" dirty="0" smtClean="0"/>
              <a:t>pedagogická psychol</a:t>
            </a:r>
            <a:r>
              <a:rPr lang="sk-SK" b="1" i="1" dirty="0">
                <a:sym typeface="Times New Roman"/>
              </a:rPr>
              <a:t>ó</a:t>
            </a:r>
            <a:r>
              <a:rPr lang="sk-SK" b="1" i="1" dirty="0" smtClean="0"/>
              <a:t>gia </a:t>
            </a:r>
            <a:r>
              <a:rPr lang="sk-SK" b="1" i="1" dirty="0"/>
              <a:t>je veda o psychologických zákonitostiach výchovno-vzdelávacieho procesu v školských a iných výchovných </a:t>
            </a:r>
            <a:r>
              <a:rPr lang="sk-SK" b="1" i="1" dirty="0" smtClean="0"/>
              <a:t>zariadeniach </a:t>
            </a:r>
            <a:r>
              <a:rPr lang="sk-SK" i="1" dirty="0" smtClean="0"/>
              <a:t>(Ďurič)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7514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Systém 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988840"/>
            <a:ext cx="7416824" cy="4248472"/>
          </a:xfrm>
        </p:spPr>
        <p:txBody>
          <a:bodyPr>
            <a:normAutofit/>
          </a:bodyPr>
          <a:lstStyle/>
          <a:p>
            <a:r>
              <a:rPr lang="sk-SK" sz="2000" dirty="0"/>
              <a:t>podstate tri základné oblasti</a:t>
            </a:r>
            <a:r>
              <a:rPr lang="sk-SK" sz="2000" dirty="0" smtClean="0"/>
              <a:t>:</a:t>
            </a:r>
          </a:p>
          <a:p>
            <a:r>
              <a:rPr lang="sk-SK" sz="2000" b="1" dirty="0"/>
              <a:t>všeobecné otázky pedagogickej </a:t>
            </a:r>
            <a:r>
              <a:rPr lang="sk-SK" sz="2000" b="1" dirty="0" smtClean="0"/>
              <a:t>psychol</a:t>
            </a:r>
            <a:r>
              <a:rPr lang="sk-SK" sz="2000" b="1" dirty="0">
                <a:sym typeface="Times New Roman"/>
              </a:rPr>
              <a:t>ó</a:t>
            </a:r>
            <a:r>
              <a:rPr lang="sk-SK" sz="2000" b="1" dirty="0" smtClean="0"/>
              <a:t>gie</a:t>
            </a:r>
            <a:r>
              <a:rPr lang="sk-SK" b="1" dirty="0" smtClean="0"/>
              <a:t> </a:t>
            </a:r>
            <a:r>
              <a:rPr lang="sk-SK" sz="1600" dirty="0"/>
              <a:t>(predmet, vzťah k iným vedám, výskumné </a:t>
            </a:r>
            <a:r>
              <a:rPr lang="sk-SK" sz="1600" dirty="0" smtClean="0"/>
              <a:t>met</a:t>
            </a:r>
            <a:r>
              <a:rPr lang="sk-SK" sz="1600" dirty="0">
                <a:sym typeface="Times New Roman"/>
              </a:rPr>
              <a:t>ó</a:t>
            </a:r>
            <a:r>
              <a:rPr lang="sk-SK" sz="1600" dirty="0" smtClean="0"/>
              <a:t>dy</a:t>
            </a:r>
            <a:r>
              <a:rPr lang="sk-SK" sz="1600" dirty="0"/>
              <a:t>, determinácia vývinu a utvárania psychiky človeka, vývin a výchova, </a:t>
            </a:r>
            <a:r>
              <a:rPr lang="sk-SK" sz="1600" dirty="0" smtClean="0"/>
              <a:t>psychol</a:t>
            </a:r>
            <a:r>
              <a:rPr lang="sk-SK" sz="1600" dirty="0">
                <a:sym typeface="Times New Roman"/>
              </a:rPr>
              <a:t>ó</a:t>
            </a:r>
            <a:r>
              <a:rPr lang="sk-SK" sz="1600" dirty="0" smtClean="0"/>
              <a:t>gia </a:t>
            </a:r>
            <a:r>
              <a:rPr lang="sk-SK" sz="1600" dirty="0"/>
              <a:t>riadeného učenia, </a:t>
            </a:r>
            <a:r>
              <a:rPr lang="sk-SK" sz="1600" dirty="0" smtClean="0"/>
              <a:t>te</a:t>
            </a:r>
            <a:r>
              <a:rPr lang="sk-SK" sz="1600" dirty="0">
                <a:sym typeface="Times New Roman"/>
              </a:rPr>
              <a:t>ó</a:t>
            </a:r>
            <a:r>
              <a:rPr lang="sk-SK" sz="1600" dirty="0" smtClean="0"/>
              <a:t>rie </a:t>
            </a:r>
            <a:r>
              <a:rPr lang="sk-SK" sz="1600" dirty="0"/>
              <a:t>učenia, zákony učenia, podmienky učenia, rozvíjanie tvorivého </a:t>
            </a:r>
            <a:r>
              <a:rPr lang="sk-SK" sz="1600" dirty="0" smtClean="0"/>
              <a:t>myslenia</a:t>
            </a:r>
            <a:r>
              <a:rPr lang="sk-SK" sz="1600" dirty="0" smtClean="0">
                <a:sym typeface="Times New Roman"/>
              </a:rPr>
              <a:t>)</a:t>
            </a:r>
            <a:r>
              <a:rPr lang="sk-SK" sz="1600" dirty="0" smtClean="0"/>
              <a:t> </a:t>
            </a:r>
          </a:p>
          <a:p>
            <a:r>
              <a:rPr lang="sk-SK" sz="2000" b="1" dirty="0" smtClean="0"/>
              <a:t>psychol</a:t>
            </a:r>
            <a:r>
              <a:rPr lang="sk-SK" sz="2000" b="1" dirty="0">
                <a:sym typeface="Times New Roman"/>
              </a:rPr>
              <a:t>ó</a:t>
            </a:r>
            <a:r>
              <a:rPr lang="sk-SK" sz="2000" b="1" dirty="0" smtClean="0"/>
              <a:t>gia </a:t>
            </a:r>
            <a:r>
              <a:rPr lang="sk-SK" sz="2000" b="1" dirty="0"/>
              <a:t>výcho</a:t>
            </a:r>
            <a:r>
              <a:rPr lang="sk-SK" sz="1600" b="1" dirty="0"/>
              <a:t>vy </a:t>
            </a:r>
            <a:r>
              <a:rPr lang="sk-SK" sz="1600" dirty="0"/>
              <a:t>(predmet, osobnosť a správanie v </a:t>
            </a:r>
            <a:r>
              <a:rPr lang="sk-SK" sz="1600" dirty="0" smtClean="0"/>
              <a:t>psychol</a:t>
            </a:r>
            <a:r>
              <a:rPr lang="sk-SK" sz="1600" dirty="0">
                <a:sym typeface="Times New Roman"/>
              </a:rPr>
              <a:t>ó</a:t>
            </a:r>
            <a:r>
              <a:rPr lang="sk-SK" sz="1600" dirty="0" smtClean="0"/>
              <a:t>gii </a:t>
            </a:r>
            <a:r>
              <a:rPr lang="sk-SK" sz="1600" dirty="0"/>
              <a:t>výchovy, psychologické osobitosti </a:t>
            </a:r>
            <a:r>
              <a:rPr lang="sk-SK" sz="1600" dirty="0" smtClean="0"/>
              <a:t>met</a:t>
            </a:r>
            <a:r>
              <a:rPr lang="sk-SK" sz="1600" dirty="0">
                <a:sym typeface="Times New Roman"/>
              </a:rPr>
              <a:t>ó</a:t>
            </a:r>
            <a:r>
              <a:rPr lang="sk-SK" sz="1600" dirty="0" smtClean="0"/>
              <a:t>d </a:t>
            </a:r>
            <a:r>
              <a:rPr lang="sk-SK" sz="1600" dirty="0"/>
              <a:t>výchovného </a:t>
            </a:r>
            <a:r>
              <a:rPr lang="sk-SK" sz="1600" dirty="0" smtClean="0"/>
              <a:t>pôsobenia</a:t>
            </a:r>
            <a:r>
              <a:rPr lang="sk-SK" sz="1600" dirty="0" smtClean="0">
                <a:sym typeface="Times New Roman"/>
              </a:rPr>
              <a:t>)</a:t>
            </a:r>
          </a:p>
          <a:p>
            <a:r>
              <a:rPr lang="sk-SK" sz="2000" b="1" dirty="0" smtClean="0"/>
              <a:t>psychol</a:t>
            </a:r>
            <a:r>
              <a:rPr lang="sk-SK" sz="2000" b="1" dirty="0">
                <a:sym typeface="Times New Roman"/>
              </a:rPr>
              <a:t>ó</a:t>
            </a:r>
            <a:r>
              <a:rPr lang="sk-SK" sz="2000" b="1" dirty="0" smtClean="0"/>
              <a:t>gia </a:t>
            </a:r>
            <a:r>
              <a:rPr lang="sk-SK" sz="2000" b="1" dirty="0"/>
              <a:t>vyučovania </a:t>
            </a:r>
            <a:r>
              <a:rPr lang="sk-SK" sz="1600" dirty="0"/>
              <a:t>(predmet a úlohy, psychologická analýza vyučovacieho procesu, psychologická analýza príčin neprospievania žiakov, psychologické aspekty skúšania a hodnotenia učebných výkonov </a:t>
            </a:r>
            <a:r>
              <a:rPr lang="sk-SK" sz="1600" dirty="0" smtClean="0"/>
              <a:t>žiakov)</a:t>
            </a:r>
          </a:p>
          <a:p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417776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465232"/>
          </a:xfrm>
        </p:spPr>
        <p:txBody>
          <a:bodyPr>
            <a:normAutofit fontScale="90000"/>
          </a:bodyPr>
          <a:lstStyle/>
          <a:p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dy </a:t>
            </a:r>
            <a:r>
              <a:rPr lang="sk-SK" b="1" dirty="0"/>
              <a:t>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gie</a:t>
            </a:r>
            <a:r>
              <a:rPr lang="sk-SK" dirty="0"/>
              <a:t/>
            </a:r>
            <a:br>
              <a:rPr lang="sk-SK" dirty="0"/>
            </a:b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/>
              <a:t>Pozorovanie</a:t>
            </a:r>
            <a:endParaRPr lang="sk-SK" dirty="0"/>
          </a:p>
          <a:p>
            <a:r>
              <a:rPr lang="sk-SK" b="1" dirty="0" smtClean="0"/>
              <a:t>Experimentálne 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dy </a:t>
            </a:r>
            <a:r>
              <a:rPr lang="sk-SK" b="1" dirty="0"/>
              <a:t>v pedagogickej </a:t>
            </a:r>
            <a:r>
              <a:rPr lang="sk-SK" b="1" dirty="0" smtClean="0"/>
              <a:t>psychol</a:t>
            </a:r>
            <a:r>
              <a:rPr lang="sk-SK" b="1" dirty="0" smtClean="0">
                <a:sym typeface="Times New Roman"/>
              </a:rPr>
              <a:t>ó</a:t>
            </a:r>
            <a:r>
              <a:rPr lang="sk-SK" b="1" dirty="0" smtClean="0"/>
              <a:t>gii</a:t>
            </a:r>
          </a:p>
          <a:p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da </a:t>
            </a:r>
            <a:r>
              <a:rPr lang="sk-SK" b="1" dirty="0"/>
              <a:t>rozhovoru v pedagogickej </a:t>
            </a:r>
            <a:r>
              <a:rPr lang="sk-SK" b="1" dirty="0" smtClean="0"/>
              <a:t>psychol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gii</a:t>
            </a:r>
            <a:endParaRPr lang="sk-SK" dirty="0"/>
          </a:p>
          <a:p>
            <a:r>
              <a:rPr lang="sk-SK" b="1" dirty="0"/>
              <a:t>Sociometrické </a:t>
            </a:r>
            <a:r>
              <a:rPr lang="sk-SK" b="1" dirty="0" smtClean="0"/>
              <a:t>met</a:t>
            </a:r>
            <a:r>
              <a:rPr lang="sk-SK" b="1" dirty="0">
                <a:sym typeface="Times New Roman"/>
              </a:rPr>
              <a:t>ó</a:t>
            </a:r>
            <a:r>
              <a:rPr lang="sk-SK" b="1" dirty="0" smtClean="0"/>
              <a:t>dy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67938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Pozorovanie a jeho význam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92500"/>
          </a:bodyPr>
          <a:lstStyle/>
          <a:p>
            <a:r>
              <a:rPr lang="sk-SK" dirty="0"/>
              <a:t>pri riešení výchovných </a:t>
            </a:r>
            <a:r>
              <a:rPr lang="sk-SK" dirty="0" smtClean="0"/>
              <a:t>problémov, </a:t>
            </a:r>
            <a:r>
              <a:rPr lang="sk-SK" dirty="0"/>
              <a:t>pri poznaní ich vzťahu k práci, ich spolužitia v kolektíve </a:t>
            </a:r>
            <a:endParaRPr lang="sk-SK" dirty="0" smtClean="0"/>
          </a:p>
          <a:p>
            <a:r>
              <a:rPr lang="sk-SK" dirty="0"/>
              <a:t>pri výchovných ťažkostiach žiakov </a:t>
            </a:r>
            <a:endParaRPr lang="sk-SK" dirty="0" smtClean="0"/>
          </a:p>
          <a:p>
            <a:r>
              <a:rPr lang="sk-SK" dirty="0"/>
              <a:t>pri riešení didaktických </a:t>
            </a:r>
            <a:r>
              <a:rPr lang="sk-SK" dirty="0" smtClean="0"/>
              <a:t>/vyučovacích problémov</a:t>
            </a:r>
          </a:p>
          <a:p>
            <a:r>
              <a:rPr lang="sk-SK" dirty="0"/>
              <a:t>výsledky pozorovania poskytujú základný materiál pre spracovanie pedagogicko-psychologickej charakteristiky </a:t>
            </a:r>
            <a:r>
              <a:rPr lang="sk-SK" dirty="0" smtClean="0"/>
              <a:t>žiakov</a:t>
            </a:r>
          </a:p>
          <a:p>
            <a:r>
              <a:rPr lang="sk-SK" dirty="0"/>
              <a:t>výsledky pozorovania sú cenným materiálom pre výchovu k voľbe povolania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32670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u="sng" dirty="0"/>
              <a:t>Druhy pozorovania v pedagogickej </a:t>
            </a:r>
            <a:r>
              <a:rPr lang="sk-SK" u="sng" dirty="0" smtClean="0"/>
              <a:t>psychol</a:t>
            </a:r>
            <a:r>
              <a:rPr lang="sk-SK" u="sng" dirty="0">
                <a:sym typeface="Times New Roman"/>
              </a:rPr>
              <a:t>ó</a:t>
            </a:r>
            <a:r>
              <a:rPr lang="sk-SK" u="sng" dirty="0" smtClean="0"/>
              <a:t>gii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4129684"/>
          </a:xfrm>
        </p:spPr>
        <p:txBody>
          <a:bodyPr>
            <a:normAutofit fontScale="85000" lnSpcReduction="20000"/>
          </a:bodyPr>
          <a:lstStyle/>
          <a:p>
            <a:r>
              <a:rPr lang="sk-SK" i="1" dirty="0"/>
              <a:t>sebapozorovanie (</a:t>
            </a:r>
            <a:r>
              <a:rPr lang="sk-SK" i="1" dirty="0" smtClean="0"/>
              <a:t>introspekciu</a:t>
            </a:r>
            <a:r>
              <a:rPr lang="sk-SK" i="1" dirty="0" smtClean="0">
                <a:sym typeface="Times New Roman"/>
              </a:rPr>
              <a:t>)</a:t>
            </a:r>
          </a:p>
          <a:p>
            <a:r>
              <a:rPr lang="sk-SK" dirty="0"/>
              <a:t>o </a:t>
            </a:r>
            <a:r>
              <a:rPr lang="sk-SK" i="1" dirty="0"/>
              <a:t>pozorovanie iných (</a:t>
            </a:r>
            <a:r>
              <a:rPr lang="sk-SK" i="1" dirty="0" smtClean="0"/>
              <a:t>extrospekciu</a:t>
            </a:r>
            <a:r>
              <a:rPr lang="sk-SK" i="1" dirty="0" smtClean="0">
                <a:sym typeface="Times New Roman"/>
              </a:rPr>
              <a:t>)</a:t>
            </a:r>
          </a:p>
          <a:p>
            <a:pPr lvl="0"/>
            <a:r>
              <a:rPr lang="sk-SK" i="1" dirty="0" smtClean="0"/>
              <a:t>systematické </a:t>
            </a:r>
            <a:r>
              <a:rPr lang="sk-SK" dirty="0"/>
              <a:t>a </a:t>
            </a:r>
            <a:r>
              <a:rPr lang="sk-SK" i="1" dirty="0" smtClean="0"/>
              <a:t>náhodné</a:t>
            </a:r>
            <a:endParaRPr lang="sk-SK" dirty="0"/>
          </a:p>
          <a:p>
            <a:pPr lvl="0"/>
            <a:r>
              <a:rPr lang="sk-SK" dirty="0"/>
              <a:t>podľa množstva pozorovaných jedincov </a:t>
            </a:r>
            <a:r>
              <a:rPr lang="sk-SK" i="1" dirty="0"/>
              <a:t>individuálne </a:t>
            </a:r>
            <a:r>
              <a:rPr lang="sk-SK" dirty="0"/>
              <a:t>alebo </a:t>
            </a:r>
            <a:r>
              <a:rPr lang="sk-SK" i="1" dirty="0"/>
              <a:t>skupinové</a:t>
            </a:r>
            <a:endParaRPr lang="sk-SK" dirty="0"/>
          </a:p>
          <a:p>
            <a:pPr lvl="0"/>
            <a:r>
              <a:rPr lang="sk-SK" dirty="0"/>
              <a:t>podľa množstva pozorovaných javov u jednotlivcov </a:t>
            </a:r>
            <a:r>
              <a:rPr lang="sk-SK" i="1" dirty="0"/>
              <a:t>celostné </a:t>
            </a:r>
            <a:r>
              <a:rPr lang="sk-SK" dirty="0"/>
              <a:t>alebo </a:t>
            </a:r>
            <a:r>
              <a:rPr lang="sk-SK" i="1" dirty="0"/>
              <a:t>čiastkové</a:t>
            </a:r>
            <a:endParaRPr lang="sk-SK" dirty="0"/>
          </a:p>
          <a:p>
            <a:pPr lvl="0"/>
            <a:r>
              <a:rPr lang="sk-SK" i="1" dirty="0" smtClean="0"/>
              <a:t>porovnávacie</a:t>
            </a:r>
            <a:r>
              <a:rPr lang="sk-SK" dirty="0" smtClean="0"/>
              <a:t> pozorovanie, </a:t>
            </a:r>
            <a:r>
              <a:rPr lang="sk-SK" dirty="0"/>
              <a:t>ktoré môže byť </a:t>
            </a:r>
            <a:r>
              <a:rPr lang="sk-SK" dirty="0" smtClean="0"/>
              <a:t>bu</a:t>
            </a:r>
            <a:r>
              <a:rPr lang="sk-SK" dirty="0">
                <a:sym typeface="Times New Roman"/>
              </a:rPr>
              <a:t>ď</a:t>
            </a:r>
            <a:r>
              <a:rPr lang="sk-SK" dirty="0" smtClean="0"/>
              <a:t> </a:t>
            </a:r>
            <a:r>
              <a:rPr lang="sk-SK" i="1" dirty="0"/>
              <a:t>kvantitatívne, </a:t>
            </a:r>
            <a:r>
              <a:rPr lang="sk-SK" dirty="0"/>
              <a:t>alebo </a:t>
            </a:r>
            <a:r>
              <a:rPr lang="sk-SK" i="1" dirty="0"/>
              <a:t>kvalitatívne</a:t>
            </a:r>
            <a:endParaRPr lang="sk-SK" dirty="0"/>
          </a:p>
          <a:p>
            <a:pPr lvl="0"/>
            <a:r>
              <a:rPr lang="sk-SK" dirty="0"/>
              <a:t>podľa časového rozpätia </a:t>
            </a:r>
            <a:r>
              <a:rPr lang="sk-SK" dirty="0" smtClean="0"/>
              <a:t>- </a:t>
            </a:r>
            <a:r>
              <a:rPr lang="sk-SK" i="1" dirty="0" smtClean="0"/>
              <a:t>krátkodobé </a:t>
            </a:r>
            <a:r>
              <a:rPr lang="sk-SK" dirty="0"/>
              <a:t>alebo</a:t>
            </a:r>
            <a:r>
              <a:rPr lang="sk-SK" i="1" dirty="0"/>
              <a:t> dlhodobé</a:t>
            </a:r>
            <a:endParaRPr lang="sk-SK" dirty="0"/>
          </a:p>
          <a:p>
            <a:pPr lvl="0"/>
            <a:r>
              <a:rPr lang="sk-SK" dirty="0"/>
              <a:t>možno hovoriť ešte o tzv. </a:t>
            </a:r>
            <a:r>
              <a:rPr lang="sk-SK" i="1" dirty="0"/>
              <a:t>nepozorovanom pozorovaní</a:t>
            </a:r>
            <a:r>
              <a:rPr lang="sk-SK" dirty="0"/>
              <a:t>, pri ktorom pozorované osoby nevedia, že sú pozorované</a:t>
            </a:r>
            <a:r>
              <a:rPr lang="sk-SK" dirty="0" smtClean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18770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936104"/>
          </a:xfrm>
        </p:spPr>
        <p:txBody>
          <a:bodyPr/>
          <a:lstStyle/>
          <a:p>
            <a:r>
              <a:rPr lang="sk-SK" dirty="0" smtClean="0"/>
              <a:t>Individuálne pozorovanie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772816"/>
            <a:ext cx="6777317" cy="4608512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sk-SK" dirty="0"/>
              <a:t>ako reaguje na zvonenie,</a:t>
            </a:r>
          </a:p>
          <a:p>
            <a:pPr lvl="0"/>
            <a:r>
              <a:rPr lang="sk-SK" dirty="0"/>
              <a:t>čo robí, </a:t>
            </a:r>
            <a:r>
              <a:rPr lang="sk-SK" dirty="0" smtClean="0"/>
              <a:t>ke</a:t>
            </a:r>
            <a:r>
              <a:rPr lang="sk-SK" dirty="0">
                <a:sym typeface="Times New Roman"/>
              </a:rPr>
              <a:t>ď</a:t>
            </a:r>
            <a:r>
              <a:rPr lang="sk-SK" dirty="0" smtClean="0"/>
              <a:t> </a:t>
            </a:r>
            <a:r>
              <a:rPr lang="sk-SK" dirty="0"/>
              <a:t>učiteľ vstupuje do triedy,</a:t>
            </a:r>
          </a:p>
          <a:p>
            <a:pPr lvl="0"/>
            <a:r>
              <a:rPr lang="sk-SK" dirty="0"/>
              <a:t>čomu venuje pozornosť na začiatku hodiny</a:t>
            </a:r>
          </a:p>
          <a:p>
            <a:pPr lvl="0"/>
            <a:r>
              <a:rPr lang="sk-SK" dirty="0"/>
              <a:t>čím sa zaoberá pri skúšaní</a:t>
            </a:r>
          </a:p>
          <a:p>
            <a:pPr lvl="0"/>
            <a:r>
              <a:rPr lang="sk-SK" dirty="0"/>
              <a:t>ako počúva výklad novej látky</a:t>
            </a:r>
          </a:p>
          <a:p>
            <a:pPr lvl="0"/>
            <a:r>
              <a:rPr lang="sk-SK" dirty="0"/>
              <a:t>čo robí, ke</a:t>
            </a:r>
            <a:r>
              <a:rPr lang="sk-SK" dirty="0">
                <a:sym typeface="Times New Roman"/>
              </a:rPr>
              <a:t></a:t>
            </a:r>
            <a:r>
              <a:rPr lang="sk-SK" dirty="0"/>
              <a:t> sa ukladá domáca úloha</a:t>
            </a:r>
          </a:p>
          <a:p>
            <a:pPr lvl="0"/>
            <a:r>
              <a:rPr lang="sk-SK" dirty="0"/>
              <a:t>ako reaguje na zvonenie na konci hodiny</a:t>
            </a:r>
          </a:p>
          <a:p>
            <a:pPr lvl="0"/>
            <a:r>
              <a:rPr lang="sk-SK" dirty="0"/>
              <a:t>čo ho vyrušovalo cez hodinu</a:t>
            </a:r>
          </a:p>
          <a:p>
            <a:pPr lvl="0"/>
            <a:r>
              <a:rPr lang="sk-SK" dirty="0"/>
              <a:t>aké boli príčiny odpútavania pozornosti žiaka</a:t>
            </a:r>
          </a:p>
          <a:p>
            <a:pPr lvl="0"/>
            <a:r>
              <a:rPr lang="sk-SK" dirty="0"/>
              <a:t>ako reaguje na to, </a:t>
            </a:r>
            <a:r>
              <a:rPr lang="sk-SK" dirty="0" smtClean="0"/>
              <a:t>ke</a:t>
            </a:r>
            <a:r>
              <a:rPr lang="sk-SK" dirty="0">
                <a:sym typeface="Times New Roman"/>
              </a:rPr>
              <a:t>ď</a:t>
            </a:r>
            <a:r>
              <a:rPr lang="sk-SK" dirty="0" smtClean="0"/>
              <a:t> </a:t>
            </a:r>
            <a:r>
              <a:rPr lang="sk-SK" dirty="0"/>
              <a:t>sa učiteľ obracia na celú triedu</a:t>
            </a:r>
          </a:p>
          <a:p>
            <a:pPr lvl="0"/>
            <a:r>
              <a:rPr lang="sk-SK" dirty="0"/>
              <a:t>ako reaguje na to, </a:t>
            </a:r>
            <a:r>
              <a:rPr lang="sk-SK" dirty="0" smtClean="0"/>
              <a:t>ke</a:t>
            </a:r>
            <a:r>
              <a:rPr lang="sk-SK" dirty="0">
                <a:sym typeface="Times New Roman"/>
              </a:rPr>
              <a:t>ď</a:t>
            </a:r>
            <a:r>
              <a:rPr lang="sk-SK" dirty="0" smtClean="0"/>
              <a:t> </a:t>
            </a:r>
            <a:r>
              <a:rPr lang="sk-SK" dirty="0"/>
              <a:t>sa obracia k nemu osobne</a:t>
            </a:r>
          </a:p>
          <a:p>
            <a:pPr lvl="0"/>
            <a:r>
              <a:rPr lang="sk-SK" dirty="0"/>
              <a:t>či sa učiteľ naňho vôbec obrátil.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16993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Skupinové pozorovanie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Všíma si </a:t>
            </a:r>
            <a:r>
              <a:rPr lang="sk-SK" dirty="0"/>
              <a:t>ich pohotovosť pri odpovediach, disciplínu v triede, počet hlásiacich sa žiakov na </a:t>
            </a:r>
            <a:r>
              <a:rPr lang="sk-SK" dirty="0" smtClean="0"/>
              <a:t>odpove</a:t>
            </a:r>
            <a:r>
              <a:rPr lang="sk-SK" dirty="0">
                <a:sym typeface="Times New Roman"/>
              </a:rPr>
              <a:t>ď</a:t>
            </a:r>
            <a:r>
              <a:rPr lang="sk-SK" dirty="0" smtClean="0"/>
              <a:t>, </a:t>
            </a:r>
            <a:r>
              <a:rPr lang="sk-SK" dirty="0"/>
              <a:t>ich reč pri odpovediach a </a:t>
            </a:r>
            <a:r>
              <a:rPr lang="sk-SK" dirty="0" smtClean="0"/>
              <a:t>pod</a:t>
            </a:r>
          </a:p>
          <a:p>
            <a:r>
              <a:rPr lang="sk-SK" dirty="0" smtClean="0"/>
              <a:t>Flandersonova interakčná analýza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93637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61</TotalTime>
  <Words>825</Words>
  <Application>Microsoft Office PowerPoint</Application>
  <PresentationFormat>On-screen Show (4:3)</PresentationFormat>
  <Paragraphs>93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Pedagogická a školská psychológia</vt:lpstr>
      <vt:lpstr>1. Predmet pedagogickej psychológie </vt:lpstr>
      <vt:lpstr>PowerPoint Presentation</vt:lpstr>
      <vt:lpstr>Systém pedagogickej psychológie </vt:lpstr>
      <vt:lpstr>Metódy pedagogickej psychológie </vt:lpstr>
      <vt:lpstr>Pozorovanie a jeho význam</vt:lpstr>
      <vt:lpstr>Druhy pozorovania v pedagogickej psychológii</vt:lpstr>
      <vt:lpstr>Individuálne pozorovanie</vt:lpstr>
      <vt:lpstr>Skupinové pozorovanie</vt:lpstr>
      <vt:lpstr>Postup pri pozorovaní  - plán pozorovania</vt:lpstr>
      <vt:lpstr>Experimentálne metódy v pedagogickej psychológii</vt:lpstr>
      <vt:lpstr>Metóda rozhovoru v pedagogickej psychológii </vt:lpstr>
      <vt:lpstr>Výsledky rozhovoru závisia od: </vt:lpstr>
      <vt:lpstr>Sociometrické metódy </vt:lpstr>
      <vt:lpstr>Existencia 6-tich druhov vzájomných interpersonálnych vzťahov</vt:lpstr>
      <vt:lpstr>Pomocou sociogramu a sociometrickej matrice zistíme: </vt:lpstr>
      <vt:lpstr>PowerPoint Presentation</vt:lpstr>
    </vt:vector>
  </TitlesOfParts>
  <Company>Havava,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Pedagogická a školská psychológia</dc:title>
  <dc:creator>Zlatica Jursová Zacharová</dc:creator>
  <cp:lastModifiedBy>Zlatica Jursová Zacharová</cp:lastModifiedBy>
  <cp:revision>6</cp:revision>
  <dcterms:created xsi:type="dcterms:W3CDTF">2014-09-23T21:23:57Z</dcterms:created>
  <dcterms:modified xsi:type="dcterms:W3CDTF">2014-09-23T22:25:43Z</dcterms:modified>
</cp:coreProperties>
</file>