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61B189-A393-46F0-B1D5-CCBC07CBC09C}" type="datetimeFigureOut">
              <a:rPr lang="sk-SK" smtClean="0"/>
              <a:pPr/>
              <a:t>5. 11. 2013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10FE92-ECF8-423F-BE62-5CB1C2A4E6D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0800000" flipV="1">
            <a:off x="323528" y="404664"/>
            <a:ext cx="8208912" cy="4824536"/>
          </a:xfrm>
        </p:spPr>
        <p:txBody>
          <a:bodyPr>
            <a:normAutofit/>
          </a:bodyPr>
          <a:lstStyle/>
          <a:p>
            <a:r>
              <a:rPr lang="sk-SK" b="1" dirty="0" smtClean="0"/>
              <a:t>Psychické stavy, ktoré podmieňujú   efektívnosť učenia a vyučovania: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       </a:t>
            </a:r>
            <a:br>
              <a:rPr lang="sk-SK" b="1" dirty="0" smtClean="0"/>
            </a:br>
            <a:r>
              <a:rPr lang="sk-SK" b="1" dirty="0" smtClean="0"/>
              <a:t>             Únava, preťažovanie                    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365104"/>
            <a:ext cx="4032448" cy="936104"/>
          </a:xfrm>
        </p:spPr>
        <p:txBody>
          <a:bodyPr>
            <a:noAutofit/>
          </a:bodyPr>
          <a:lstStyle/>
          <a:p>
            <a:r>
              <a:rPr lang="sk-SK" sz="3200" dirty="0" smtClean="0"/>
              <a:t>Frederika </a:t>
            </a:r>
            <a:r>
              <a:rPr lang="sk-SK" sz="3200" dirty="0" err="1" smtClean="0"/>
              <a:t>Godišová</a:t>
            </a:r>
            <a:r>
              <a:rPr lang="sk-SK" sz="3200" dirty="0" smtClean="0"/>
              <a:t>,   2LG</a:t>
            </a:r>
            <a:endParaRPr lang="sk-SK" sz="3200" dirty="0"/>
          </a:p>
        </p:txBody>
      </p:sp>
      <p:pic>
        <p:nvPicPr>
          <p:cNvPr id="4" name="Obrázok 3" descr="ZIVA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24944"/>
            <a:ext cx="5138348" cy="3672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Žiak sa musí predovšetkým vládať učiť a robiť domáce úlohy, až potom môže zvyšný voľný čas zmysluplne tráviť navštevovaním záujmových krúžkov.</a:t>
            </a:r>
          </a:p>
          <a:p>
            <a:endParaRPr lang="sk-SK" dirty="0"/>
          </a:p>
        </p:txBody>
      </p:sp>
      <p:pic>
        <p:nvPicPr>
          <p:cNvPr id="4" name="Obrázok 3" descr="boygirlbookbags-high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284984"/>
            <a:ext cx="4896544" cy="3263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POUŽITÁ LITERATÚRA</a:t>
            </a:r>
            <a:br>
              <a:rPr lang="sk-SK" dirty="0" smtClean="0"/>
            </a:br>
            <a:r>
              <a:rPr lang="sk-SK" dirty="0" smtClean="0"/>
              <a:t> 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ĎURIČ L., GRÁC J., ŠTEFANOVIČ J. Pedagogická psychológia. Bratislava: Slovenské pedagogické nakladateľstvo, 1988. 336s. 067-063-88 PPS.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ĎURIČ L., GRÁC J., KAČÁNI V. a kol. Učiteľská psychológia. Bratislava: Slovenské pedagogické nakladateľstvo 1992. 203s. ISBN 89-08-00433-9.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ČÁP J. </a:t>
            </a:r>
            <a:r>
              <a:rPr lang="sk-SK" dirty="0" err="1" smtClean="0"/>
              <a:t>Psychologie</a:t>
            </a:r>
            <a:r>
              <a:rPr lang="sk-SK" dirty="0" smtClean="0"/>
              <a:t>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učitele</a:t>
            </a:r>
            <a:r>
              <a:rPr lang="sk-SK" dirty="0" smtClean="0"/>
              <a:t>. Praha: </a:t>
            </a:r>
            <a:r>
              <a:rPr lang="sk-SK" dirty="0" err="1" smtClean="0"/>
              <a:t>Státní</a:t>
            </a:r>
            <a:r>
              <a:rPr lang="sk-SK" dirty="0" smtClean="0"/>
              <a:t> pedagogickí </a:t>
            </a:r>
            <a:r>
              <a:rPr lang="sk-SK" dirty="0" err="1" smtClean="0"/>
              <a:t>nakladatelství</a:t>
            </a:r>
            <a:r>
              <a:rPr lang="sk-SK" dirty="0" smtClean="0"/>
              <a:t>, 1987. 384s.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686800" cy="838200"/>
          </a:xfrm>
        </p:spPr>
        <p:txBody>
          <a:bodyPr/>
          <a:lstStyle/>
          <a:p>
            <a:r>
              <a:rPr lang="sk-SK" dirty="0" smtClean="0"/>
              <a:t>          Ďakujem za pozornosť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051720" y="5157192"/>
            <a:ext cx="6939880" cy="92293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  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476672"/>
            <a:ext cx="8740080" cy="5976664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Únava je stav zákonitý a prirodzený.</a:t>
            </a:r>
          </a:p>
          <a:p>
            <a:endParaRPr lang="sk-SK" dirty="0" smtClean="0"/>
          </a:p>
          <a:p>
            <a:r>
              <a:rPr lang="sk-SK" dirty="0" smtClean="0"/>
              <a:t>Únava je stav organizmu, kedy sa znižuje fyzický i intelektový výkon, spomaľujú sa reakcie, stúpa počet chýb, žiak nedokáže vyriešiť úlohy, ktoré by v lepšom stave zvládol. Mení sa i prežívanie, vzniká pocit únavy, malátnosti, niekedy ľahostajnosti, inokedy podráždenosti, klesá žiakova motivácia k učebnej činnosti. (</a:t>
            </a:r>
            <a:r>
              <a:rPr lang="sk-SK" dirty="0" err="1" smtClean="0"/>
              <a:t>Čáp</a:t>
            </a:r>
            <a:r>
              <a:rPr lang="sk-SK" dirty="0" smtClean="0"/>
              <a:t> J.)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Pri vyučovaní sa únava prejavuje v 2 fázach: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       </a:t>
            </a:r>
          </a:p>
          <a:p>
            <a:pPr>
              <a:buNone/>
            </a:pPr>
            <a:r>
              <a:rPr lang="sk-SK" b="1" dirty="0" smtClean="0"/>
              <a:t>      </a:t>
            </a:r>
            <a:r>
              <a:rPr lang="sk-SK" b="1" dirty="0" smtClean="0"/>
              <a:t>         </a:t>
            </a:r>
            <a:r>
              <a:rPr lang="sk-SK" b="1" dirty="0" smtClean="0"/>
              <a:t>1.) fáza </a:t>
            </a:r>
            <a:r>
              <a:rPr lang="sk-SK" b="1" dirty="0" err="1" smtClean="0"/>
              <a:t>excitačná</a:t>
            </a:r>
            <a:r>
              <a:rPr lang="sk-SK" b="1" dirty="0" smtClean="0"/>
              <a:t>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                                  </a:t>
            </a: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endParaRPr lang="sk-SK" b="1" dirty="0" smtClean="0"/>
          </a:p>
          <a:p>
            <a:pPr>
              <a:buNone/>
            </a:pPr>
            <a:r>
              <a:rPr lang="sk-SK" b="1" dirty="0" smtClean="0"/>
              <a:t>                              2.) fáza postupujúceho </a:t>
            </a:r>
            <a:r>
              <a:rPr lang="sk-SK" b="1" dirty="0" smtClean="0"/>
              <a:t>útlmu</a:t>
            </a:r>
            <a:endParaRPr lang="sk-SK" dirty="0" smtClean="0"/>
          </a:p>
        </p:txBody>
      </p:sp>
      <p:pic>
        <p:nvPicPr>
          <p:cNvPr id="4" name="Obrázok 3" descr="d5NK.prvaci_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268760"/>
            <a:ext cx="4036464" cy="3024336"/>
          </a:xfrm>
          <a:prstGeom prst="rect">
            <a:avLst/>
          </a:prstGeom>
        </p:spPr>
      </p:pic>
      <p:pic>
        <p:nvPicPr>
          <p:cNvPr id="5" name="Obrázok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789040"/>
            <a:ext cx="2863205" cy="2863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31912" y="476672"/>
            <a:ext cx="8812088" cy="6381328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Pracovná schopnosť sa od rána zvyšuje, dosiahne maximum a potom klesá.</a:t>
            </a:r>
          </a:p>
          <a:p>
            <a:endParaRPr lang="sk-SK" dirty="0" smtClean="0"/>
          </a:p>
          <a:p>
            <a:r>
              <a:rPr lang="sk-SK" b="1" dirty="0" smtClean="0"/>
              <a:t>Vplyv na únavu- motivácia a emócie 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činnosť vykonávaná bez záujmu -&gt; rýchla únava</a:t>
            </a:r>
          </a:p>
          <a:p>
            <a:pPr>
              <a:buFont typeface="Wingdings" pitchFamily="2" charset="2"/>
              <a:buChar char="v"/>
            </a:pPr>
            <a:r>
              <a:rPr lang="sk-SK" dirty="0" smtClean="0"/>
              <a:t>činnosť, ktorú vykonávame radi a zaujala nás -&gt; takmer žiadna únava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Ľudia majú rozličnú mieru odolnosti voči záťaži či už psychickej alebo fyzickej.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prestávka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00600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Predchádza únave i zhoršeniu kvality učenia.</a:t>
            </a:r>
          </a:p>
          <a:p>
            <a:endParaRPr lang="sk-SK" dirty="0" smtClean="0"/>
          </a:p>
          <a:p>
            <a:r>
              <a:rPr lang="sk-SK" dirty="0" smtClean="0"/>
              <a:t>Stimulátory- snaha prekonať </a:t>
            </a:r>
          </a:p>
          <a:p>
            <a:pPr>
              <a:buNone/>
            </a:pPr>
            <a:r>
              <a:rPr lang="sk-SK" dirty="0" smtClean="0"/>
              <a:t>únavu a zvýšiť pracovnú schopnosť. </a:t>
            </a:r>
          </a:p>
          <a:p>
            <a:pPr>
              <a:buNone/>
            </a:pPr>
            <a:r>
              <a:rPr lang="sk-SK" dirty="0" smtClean="0"/>
              <a:t>1</a:t>
            </a:r>
            <a:r>
              <a:rPr lang="sk-SK" dirty="0" smtClean="0"/>
              <a:t>. umelé ako je kofeín v káve  </a:t>
            </a:r>
          </a:p>
          <a:p>
            <a:pPr>
              <a:buNone/>
            </a:pPr>
            <a:r>
              <a:rPr lang="sk-SK" dirty="0" smtClean="0"/>
              <a:t>2. prirodzené ako napríklad</a:t>
            </a:r>
          </a:p>
          <a:p>
            <a:pPr>
              <a:buNone/>
            </a:pPr>
            <a:r>
              <a:rPr lang="sk-SK" dirty="0" smtClean="0"/>
              <a:t>    osprchovanie chladnou vodou </a:t>
            </a:r>
          </a:p>
          <a:p>
            <a:pPr>
              <a:buNone/>
            </a:pPr>
            <a:r>
              <a:rPr lang="sk-SK" dirty="0" smtClean="0"/>
              <a:t>    či rozcvičenie sa.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Silná únava kombinovaná s útlmovými a </a:t>
            </a:r>
            <a:r>
              <a:rPr lang="sk-SK" dirty="0" err="1" smtClean="0"/>
              <a:t>excitačnými</a:t>
            </a:r>
            <a:r>
              <a:rPr lang="sk-SK" dirty="0" smtClean="0"/>
              <a:t> stavmi býva príznačná pre skúškové obdobie na VŠ.</a:t>
            </a:r>
          </a:p>
          <a:p>
            <a:endParaRPr lang="sk-SK" dirty="0"/>
          </a:p>
        </p:txBody>
      </p:sp>
      <p:pic>
        <p:nvPicPr>
          <p:cNvPr id="4" name="Obrázok 3" descr="753-disposable-coffee-c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227644">
            <a:off x="6945380" y="1595171"/>
            <a:ext cx="2016224" cy="2016224"/>
          </a:xfrm>
          <a:prstGeom prst="rect">
            <a:avLst/>
          </a:prstGeom>
        </p:spPr>
      </p:pic>
      <p:pic>
        <p:nvPicPr>
          <p:cNvPr id="7170" name="Picture 2" descr="http://www.pluska.sk/thumb/images/gallery/zdravie/2010/02/o_sprcha2a.jpg?w=240&amp;h=2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60618">
            <a:off x="5463638" y="3023202"/>
            <a:ext cx="22860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Činitele vyvolávajúce únavu žiakov na vyučovacej hodine: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554162"/>
            <a:ext cx="8812088" cy="504319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k-SK" dirty="0" smtClean="0"/>
              <a:t>monotónnosť činnosti</a:t>
            </a:r>
          </a:p>
          <a:p>
            <a:pPr lvl="0"/>
            <a:r>
              <a:rPr lang="sk-SK" dirty="0" smtClean="0"/>
              <a:t>neprimerané predĺženie </a:t>
            </a:r>
          </a:p>
          <a:p>
            <a:pPr lvl="0">
              <a:buNone/>
            </a:pPr>
            <a:r>
              <a:rPr lang="sk-SK" dirty="0" smtClean="0"/>
              <a:t>    činnosti</a:t>
            </a:r>
          </a:p>
          <a:p>
            <a:pPr lvl="0"/>
            <a:r>
              <a:rPr lang="sk-SK" dirty="0" smtClean="0"/>
              <a:t>nadmerné požiadavky neprimerané</a:t>
            </a:r>
          </a:p>
          <a:p>
            <a:pPr lvl="0">
              <a:buNone/>
            </a:pPr>
            <a:r>
              <a:rPr lang="sk-SK" dirty="0" smtClean="0"/>
              <a:t>    telesnej zdatnosti </a:t>
            </a:r>
            <a:r>
              <a:rPr lang="sk-SK" dirty="0" err="1" smtClean="0"/>
              <a:t>žiakov,ich</a:t>
            </a:r>
            <a:r>
              <a:rPr lang="sk-SK" dirty="0" smtClean="0"/>
              <a:t> </a:t>
            </a:r>
          </a:p>
          <a:p>
            <a:pPr lvl="0">
              <a:buNone/>
            </a:pPr>
            <a:r>
              <a:rPr lang="sk-SK" dirty="0" smtClean="0"/>
              <a:t>    schopnostiam, vedomostiam a </a:t>
            </a:r>
          </a:p>
          <a:p>
            <a:pPr lvl="0">
              <a:buNone/>
            </a:pPr>
            <a:r>
              <a:rPr lang="sk-SK" dirty="0" smtClean="0"/>
              <a:t>    zručnostiam,</a:t>
            </a:r>
          </a:p>
          <a:p>
            <a:pPr lvl="0"/>
            <a:r>
              <a:rPr lang="sk-SK" dirty="0" smtClean="0"/>
              <a:t>neprimerané tempo činnosti</a:t>
            </a:r>
          </a:p>
          <a:p>
            <a:pPr lvl="0"/>
            <a:r>
              <a:rPr lang="sk-SK" dirty="0" smtClean="0"/>
              <a:t>premenlivosť v požiadavkách na</a:t>
            </a:r>
          </a:p>
          <a:p>
            <a:pPr lvl="0">
              <a:buNone/>
            </a:pPr>
            <a:r>
              <a:rPr lang="sk-SK" dirty="0" smtClean="0"/>
              <a:t>    činnosť</a:t>
            </a:r>
          </a:p>
          <a:p>
            <a:endParaRPr lang="sk-SK" dirty="0"/>
          </a:p>
        </p:txBody>
      </p:sp>
      <p:pic>
        <p:nvPicPr>
          <p:cNvPr id="6146" name="Picture 2" descr="http://img.blesk.cz/img/1/full/999487-img-deti-skola-vyucovani-una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924944"/>
            <a:ext cx="2592288" cy="3743325"/>
          </a:xfrm>
          <a:prstGeom prst="rect">
            <a:avLst/>
          </a:prstGeom>
          <a:noFill/>
        </p:spPr>
      </p:pic>
      <p:pic>
        <p:nvPicPr>
          <p:cNvPr id="6148" name="Picture 4" descr="http://img.ulekare.cz/dbpic/unavene_dite-f590_2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3520" y="620688"/>
            <a:ext cx="4320480" cy="2123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 lvl="0"/>
            <a:endParaRPr lang="sk-SK" dirty="0" smtClean="0"/>
          </a:p>
          <a:p>
            <a:pPr lvl="0"/>
            <a:endParaRPr lang="sk-SK" dirty="0" smtClean="0"/>
          </a:p>
          <a:p>
            <a:pPr lvl="0"/>
            <a:endParaRPr lang="sk-SK" dirty="0" smtClean="0"/>
          </a:p>
          <a:p>
            <a:r>
              <a:rPr lang="sk-SK" dirty="0" smtClean="0"/>
              <a:t>neprimerané podmienky činnosti</a:t>
            </a:r>
          </a:p>
          <a:p>
            <a:pPr lvl="0"/>
            <a:r>
              <a:rPr lang="sk-SK" dirty="0" smtClean="0"/>
              <a:t>nevhodne zostavený rozvrh</a:t>
            </a:r>
          </a:p>
          <a:p>
            <a:pPr lvl="0"/>
            <a:r>
              <a:rPr lang="sk-SK" dirty="0" smtClean="0"/>
              <a:t>nevhodné správanie sa učiteľa</a:t>
            </a:r>
          </a:p>
          <a:p>
            <a:pPr lvl="0"/>
            <a:r>
              <a:rPr lang="sk-SK" dirty="0" smtClean="0"/>
              <a:t>autokratický štýl riadenia pedagogickej práce</a:t>
            </a:r>
          </a:p>
          <a:p>
            <a:pPr lvl="0"/>
            <a:r>
              <a:rPr lang="sk-SK" dirty="0" smtClean="0"/>
              <a:t>nepriaznivý telesný a psychický stav žiakov</a:t>
            </a:r>
          </a:p>
          <a:p>
            <a:endParaRPr lang="sk-SK" dirty="0"/>
          </a:p>
        </p:txBody>
      </p:sp>
      <p:pic>
        <p:nvPicPr>
          <p:cNvPr id="5122" name="Picture 2" descr="http://cdn2-b.examiner.com/sites/default/files/styles/image_content_width/hash/0a/48/1348949623_3553_student.jpg?itok=CtR6VbX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268760"/>
            <a:ext cx="2228850" cy="3333750"/>
          </a:xfrm>
          <a:prstGeom prst="rect">
            <a:avLst/>
          </a:prstGeom>
          <a:noFill/>
        </p:spPr>
      </p:pic>
      <p:sp>
        <p:nvSpPr>
          <p:cNvPr id="5124" name="AutoShape 4" descr="data:image/jpeg;base64,/9j/4AAQSkZJRgABAQAAAQABAAD/2wCEAAkGBhMSERUSEhISFBQUGBQYGBQXFBUUFBUVFBQVFBQSFBYXHCYeFxwjGRUUHy8gIycpLCwsFR4xNTAqNSYsLCkBCQoKDgwOGg8PGCwfHBwsKSkpKSkpKSkpKSksKSkpKSwpKSwpKSkpKSkpKSkpKSkqKTIpKSwpLCkpKSkpKSkpKf/AABEIAJYAyAMBIgACEQEDEQH/xAAbAAABBQEBAAAAAAAAAAAAAAAFAAIDBAYHAf/EAEYQAAECAwUEBQoDBgMJAAAAAAEAAgMEEQUSITFBUWFxgQYTkaHRBxQiMkJSkrHB8BVT4RZiosLS8TNyghcjNERjc4OTsv/EABkBAAMBAQEAAAAAAAAAAAAAAAABAgMEBf/EACYRAAICAQMEAgIDAAAAAAAAAAABAhEDEiExE0FRYQQUMnEFIlL/2gAMAwEAAhEDEQA/AL91K4iP4cz8+D8YS/DR+dB+MLGmMHhqV1EPwz/qQvjCX4Yffh/GEgB91eOwVibhiG0uc+GAP3gVhrb6ZNbUNNTu8UqsDRWlarITS5xA2bTyWGtTpOYtWtBAOuWewLP2ja74ziXE8K5J0roVagIlbBq4k5KMQLjmnMHHtVuNFo2nHHdSgUEk684A5A17AVY1ybyw4VAOC1EvDBFP7hZ6yR6IWilQuPudaVEk1YzIzLkQBw25EbwsNb/RKPL1cwmLCzr7bBsIXRoT1Yv4bQtYyomUNRwR869rg4OIc0ihyNRlzVh1oQY1THa7rffHqu4gD0TvxXVLZ6Eyseriy44+0w3e0ZFYy0/JdEFTBiNeNARcd4FaakzF42jNusFjxWBGaTTGG/B1dx14oPPST4eD2lp7jzRWf6MR4Prse2m1pp8Q8UNizMQC7fJGyoPcVZL/AEXbGNIR4/RWY0XPeqdnu9HHU46J7npskrOd6WCfEbqoX5q0CC0gpAQNmyCKI/ZnSNzaVJNFmH5qxCScUxnT5K0REaCMzjT6pLFWDaRY+l7hv3JLBppjOhP8lELS0Jf4W/1qI+Stuk9L9g/qQGPA3KpEZTMBaPNHwV035NFG8mlP+dgd/wDUhNpdE+pFTNwnZ4NLq/PBAJuea0ITFtS9hkqUr7EONdy1PTJFQHkjbUmqFPPPtUsXIHaicLo7E80M2Cwww8QyASXBxbfxFMqJ7Ldk2BgzgFZgZjn3KFz26L1jsRz71Yy/Hh5jj2KKRweCcM1de4Yns5qKBK3nAbTlzpRSUuTY2XbEFoALwtLIWnDcMHtPAjxWVsyXg+q5g2URL9mYDhVrC3/KTRc1Rs692ajzoaEdtcNystj4LHQLJEI1vPPE5LQSkUOAola7FbluamrjC4gncFno/SmLS62XcTXXLuRqdi3RlihsOfbeoXgHZUJ2JqwdC8/fUlsNoOhOKFWnYEZwNWwDvuivyW0jTjAPXHag0W0RFJbD9KmZBwTtolRT7nN4zLji2jRTQZKu933yRa35Msinfj3IPGdnyW6OWSogecVKX4BRHNPb+iZJ6wE1oExriDu2IpIQcNtajsT5iyq5Ja0i1BtWUIZ1SUjpRzMwacF4i0w0vwbeM43t1KrN2nbTbxGJAyCO2pW6Q01caDlVBJfo3UkvxJ0XLHSt5G1N7Izk3Ml53bAqww0W0nujreqNxtHNxFNaZhZYtXRjmpLYxnFxe54JhxGnzXWOik6Ilgx4bnwWlooSYkSoDrzWlzGD0NwxBriuUQzTMVGxdt8hkZj5WaZdbVsRhOAJIc3InXEHPasfly0Y9XglRs4a5oIwUrGY/exWLclOqmo8P3IsRvY80UcB66Yu0mLgswolS0cP1ROywDGrswA+qFS+Dq7Kq7Z8ekSvDu/uk+C48mwmpUvh1GYApTAk8VBLvnAAy9QbaNr2onIOqAiEOBVc6bR26EwcyA6oc5x4VrsV+x4lIgCnfL4JlmkdZUaFS2OqLc26r8dNOaHTnRxkV14gVrWmh2otMgVqppXEY5aIjKmFGW/YymTiG+6cQikrZTYQoOGWSMUCrRirbsSgkYPpdJ1x2LFxW4dy33TGKGwnbVgiahaY+Dly/kRAYqUih4pkM6rx8TILTsZUEpGIjctDa4aIRZUCvJGmQa0XLkOrHaQ58s3ckpocqN/DRerm1GxagSW5EWSY2KxDllZhQDuUU2MrQ5QarmNvSHUzESHscSP8rsR812JkKmn3tXPPKTLAR4cQe2yh4sdT+YLr+PtL9nNm4MeBouq+QebpHmoVfWhB3NjqfzLlmq3XkbnLlqQ26RGRGd17+VV8xXgkvRzw5QJ8pkl1dqzI0c4P+NjT86oAyBhVbjy2yt20Wv8AzILDxLC5h+QWDvp/DnrwQfpDlyWYTFJB1GoxCUJ3o1+8ikW+lh9g0XQBtbBmrzBtGB4haeWFVz3o3PXX3Tqe9dBk4oK55KmdmOdomtJpEE0zP1KgsSAMA48VeiuDhdOSpwLPN40ccct3NZ9ymwhaENowrzOCgsiDQuANRQb8V7+Fgj0nEnadOCuyjWw20GACVDs8iQ1RmsirsWMNChk/GwKLAwfTeL6NPeNFkGPR3pbOdZGuNxDNmriqEpYkSIcqDv7F1RajHc5Jq5OgdVTysm5xwDjwFVqpDoq1uYqd/gjkvZoGQGCxl8hLZFxwvlmckJN4FLpCvtDgfUPFH2yif5qNgXK8jfJuo0DpZuGISRHqElmMJNopLwVcuUb49FqDLvXbFjPKQyrIT8MHEdo/RHnTdFXnrCfOsEPFovA3tcK5BXCajK2ZzTaOW1RvoNOdVaMq/ZFYDwcbv1XRv9lMt1dLrg737xqgkHydebRescXRQ0gtAoKEGoJpnRbZM0ZQcX3TMOk00wj5fZOhlYu+Mw/wuH83YuTBd18rcoJiRhPJ9WJDNdl9pae+i5I/oyaVa7tbVcv8ZkSwKL7WgyQd2gZLxagt4H9FKw4bx8k+JZMRmgNNiQaTiOYXpWnwZ8D4bqekMC3EcVuOjdtNjMGPpDMLAxIZAwBU1nQYzHh8MOaRtFBTYRqokrLhKmdYIcciBx/RQmYitNRcHGpQ2ybXLwLwuu1FcOW1HoABzK57OmLKon4x9prdzWk/NWoUFzvXceAwr2K2yEzXwXky9jBWtOfcNqG9i3K+EU3gM1PbULP2naLotWw6gZX9nDad6IzEJ8Y+6zZkTvOwblLCs4DSiy1NcAZqSsBrcaVO3VF4FnU0RdkmFYZKKLbDYGQ5JTCV70SEJO6gI02AO83TjL7kSbA2pzYSrSFgwSiSJXNF6jSFmQ/Ei3BwrvyUTpxzzQNpzqvXtxwFTt2Iv0es2rr1KlTuSW7F6LXhfiHE6I3CsswjhkiUm2gorobUK9CYainKTrfVcKbFLMyIds7lHMyAOFFBCjRIRx9Jo7R4o9Mn2gXblhl8J0OpDXUNBlVpqDTTJDpSzmUuOAvDdnvC3DSyI2oNaoPalk0aXZUxrrXaELHo3Qc7GfjdHmE4NCA2j0ObQ1bXgMd1KLVSdrgi66l4YH74Kd8QHuW17bGb5OWSFhPdFAcCGgmlRsWmh2MRoEajQWh17Y755qZzwok2ykAnWSNnPVSwWvbkQeKIviBQOcFPBaGBsQ6tHaVYhSYrVxvHf4KNkcKdky0ahN2FlgQl7cCj86btCd14UUVY9rFKAoGzA2qVscFUkIeGJ7Wpoihe9cNqYxxakcFG6ONCoTMVO4fNAE7klVdNhepWBnpWULjdaOa29jyAhsAAVKxLOAYCRmtFKtTS3Exj4SjMaI3Kh3H7wUsSdZeukgO2HCvDap4UOuKrT4M7FKzrX4EXXbD9CnzEthoopuWbsUMC0rlGvNWnCuzYq24kKm90UIwdDcXMw2jR27dxU8xMCLCqMjmN+qfbMVoZ6OaFWTFIhuB2lQ9tjRbqzEdJuvZGb1DL5PrCoGFMM1blJiYoL0vEaeLT8iiER16YRwQwtIboylNpmTnIkwR6MJ3MtCihsnCMYcMf63fRq2YhhLqv7VVKJDnZz6ZNoA4S4cNrHg//AFQqCWtGKH3ZlroANcXMJodBsXTGsBUFoshdWRGDSw4EOBcDXYAM1SiJSaZnZaTaReJvg6h2HciMKDDAwaK7xj+qy1rdHI8qTHlHvdBONATfYN49ob6VUVn9Nq4Rodf3mih5tOB5Kv0huLf4s2olWn2W82grx1nMObGkbsPkh8na0OKKwIgc4ewcHc2nHsV6DauP+8aRvGnHVCUXsZtyiObZUE+yR/qI+ql/BYXuu5OPirECM1+RDvn98lO2CNCQh4l2GsjXINNlM0vf+xyQslmt4f8AkcibpbdXuKjfC3uHYfmFDx0Uslg42PD96J8ZUT7GZ70X4yiXm/77/wCHwTDKA+0TzHgp0orWDDYrNDF5vKSI+ajQu7f0STFrZbs2ZF0DAovD3LGsbGhnBteB8URlukZbg+HFG03KjuKND8G2tPhmkiyTIgo5oP03hQmG6Fji5m3UeK8kbTY/Frge7uSm7WawG8RgO5FIOSV84xwrXBZ+1ZkuN1uA2obIzz+seXMc1j3EtwwApTTEVVmcjOcLsFpc44VxDRtJKzabGqQQfMAwWuds+SDQp0lhIwBLjU5AaVUsSw5h7BDLmhut0G8abyaBTSfRmgrEo51a1pQaUFK0OCvpMnqJcA2zZMk9Ya45VzptPFFQSiHmlNQm+bHeeRVqOk522+SmHFPa4qy6XPuk9yj6t1aXD2kBMRGapwiEbVI6Gcrnek1p93DigBt9ALX6FwI5LgOredQPRO8jwotEIVNDVe05JUCdHKbT6JzMCpoXtGTm4jtGISkel8aHQRKRBsiVJG5sQYjnVdXcw0wz34DmUBtaxpR4rMNgw3bWvoeymJ5J353NVPs0B5DpHLRCLzjAd+/6vJ7fqAtbAeQ0EOvjR1ag8HNwXOrW6PS7cZeNFcdhhgs+KoI7EIkrXjSxqx8SFtumrDxacFcZR4ixPEpbrY7Gyd2im/L5Ydyl84aciO/5hc9s/wAohyjwmvHvwyGniWn0T3LT2facCOKw355BwLHVzpQ4dhV/2XKMnikvYXc0HQneKP7hRwT5azi80a7DaakDiHAHvUUlZL3m84gNGlRXkUXERzRQOYOLtFSp8k2/A19kw9KBJNdNn82D8Y8UlemHgVy8DGAbAnXW6hvOi51ABzvO7T8lavc95xXm/Z9HV0jbudLjPqhzaoI09Kg4uhV7fFZFp3VXkQj9Uvseilj9mod0ilhk4Hg1x+iqxumkMerDeeQHzKzMOGa1Xjm4rN/IkPpo0sHpmw+vCiAbi1WP2wlqYtifCPFZV2DVWDK8EdeYdKJp4vlAgA+jBiH4Aq0TyjN9mA7jfH0CyM5CxoOZ+iia2nLIJfYmT00a93lDw/4fH/ufooYnTyIR/gwxzc7wWaYztT6VNNApeeb7jWNBv9spgkACGM/ZJ4ZlPPSWP7zfgHgg8GFiXJ5fipeWT7lKCQRjdII9P8T+FvgoDbkwc4r+4fIKu4VCjCFOTXIaV4JIk28+s954ud8qqAtB0CTxinQ2bVLZVIV2gw1y+qrzEgyJRpHHkpjEvHDIJsJ3pO3YIUmIBT9jEO9HCtcRsVuzZmKyHcAbSta1IJOWKJuOPLknwYAXTD5U4cMCg+1ZmlQRTmU3z2aOrfhRXANy+6qdvALp+5ke9icqBLYkz+YBvDUkZaMEkvs5f9BrGQ34VU8LHhs8Ukl5yLJXDReAJJJgPDaCqiiDXakkkwI3YheAUHFJJDAozTaYKsxozSSUEkjm0bvKdDhAUH3gvElSGi29uChDUkkkMmI+iic1JJOIDmMXkzg1eJKHyBEGXWk/e1Qyr6tLveJ7sEklXkkc3F3JWYAwSSRICM+oU+FFNAkktY8EyJ+uXqSSt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26" name="AutoShape 6" descr="data:image/jpeg;base64,/9j/4AAQSkZJRgABAQAAAQABAAD/2wCEAAkGBhMSERUSEhISFBQUGBQYGBQXFBUUFBUVFBQVFBQSFBYXHCYeFxwjGRUUHy8gIycpLCwsFR4xNTAqNSYsLCkBCQoKDgwOGg8PGCwfHBwsKSkpKSkpKSkpKSksKSkpKSwpKSwpKSkpKSkpKSkpKSkqKTIpKSwpLCkpKSkpKSkpKf/AABEIAJYAyAMBIgACEQEDEQH/xAAbAAABBQEBAAAAAAAAAAAAAAAFAAIDBAYHAf/EAEYQAAECAwUEBQoDBgMJAAAAAAEAAgMEEQUSITFBUWFxgQYTkaHRBxQiMkJSkrHB8BVT4RZiosLS8TNyghcjNERjc4OTsv/EABkBAAMBAQEAAAAAAAAAAAAAAAABAgMEBf/EACYRAAICAQMEAgIDAAAAAAAAAAABAhEDEiExE0FRYQQUMnEFIlL/2gAMAwEAAhEDEQA/AL91K4iP4cz8+D8YS/DR+dB+MLGmMHhqV1EPwz/qQvjCX4Yffh/GEgB91eOwVibhiG0uc+GAP3gVhrb6ZNbUNNTu8UqsDRWlarITS5xA2bTyWGtTpOYtWtBAOuWewLP2ja74ziXE8K5J0roVagIlbBq4k5KMQLjmnMHHtVuNFo2nHHdSgUEk684A5A17AVY1ybyw4VAOC1EvDBFP7hZ6yR6IWilQuPudaVEk1YzIzLkQBw25EbwsNb/RKPL1cwmLCzr7bBsIXRoT1Yv4bQtYyomUNRwR869rg4OIc0ihyNRlzVh1oQY1THa7rffHqu4gD0TvxXVLZ6Eyseriy44+0w3e0ZFYy0/JdEFTBiNeNARcd4FaakzF42jNusFjxWBGaTTGG/B1dx14oPPST4eD2lp7jzRWf6MR4Prse2m1pp8Q8UNizMQC7fJGyoPcVZL/AEXbGNIR4/RWY0XPeqdnu9HHU46J7npskrOd6WCfEbqoX5q0CC0gpAQNmyCKI/ZnSNzaVJNFmH5qxCScUxnT5K0REaCMzjT6pLFWDaRY+l7hv3JLBppjOhP8lELS0Jf4W/1qI+Stuk9L9g/qQGPA3KpEZTMBaPNHwV035NFG8mlP+dgd/wDUhNpdE+pFTNwnZ4NLq/PBAJuea0ITFtS9hkqUr7EONdy1PTJFQHkjbUmqFPPPtUsXIHaicLo7E80M2Cwww8QyASXBxbfxFMqJ7Ldk2BgzgFZgZjn3KFz26L1jsRz71Yy/Hh5jj2KKRweCcM1de4Yns5qKBK3nAbTlzpRSUuTY2XbEFoALwtLIWnDcMHtPAjxWVsyXg+q5g2URL9mYDhVrC3/KTRc1Rs692ajzoaEdtcNystj4LHQLJEI1vPPE5LQSkUOAola7FbluamrjC4gncFno/SmLS62XcTXXLuRqdi3RlihsOfbeoXgHZUJ2JqwdC8/fUlsNoOhOKFWnYEZwNWwDvuivyW0jTjAPXHag0W0RFJbD9KmZBwTtolRT7nN4zLji2jRTQZKu933yRa35Msinfj3IPGdnyW6OWSogecVKX4BRHNPb+iZJ6wE1oExriDu2IpIQcNtajsT5iyq5Ja0i1BtWUIZ1SUjpRzMwacF4i0w0vwbeM43t1KrN2nbTbxGJAyCO2pW6Q01caDlVBJfo3UkvxJ0XLHSt5G1N7Izk3Ml53bAqww0W0nujreqNxtHNxFNaZhZYtXRjmpLYxnFxe54JhxGnzXWOik6Ilgx4bnwWlooSYkSoDrzWlzGD0NwxBriuUQzTMVGxdt8hkZj5WaZdbVsRhOAJIc3InXEHPasfly0Y9XglRs4a5oIwUrGY/exWLclOqmo8P3IsRvY80UcB66Yu0mLgswolS0cP1ROywDGrswA+qFS+Dq7Kq7Z8ekSvDu/uk+C48mwmpUvh1GYApTAk8VBLvnAAy9QbaNr2onIOqAiEOBVc6bR26EwcyA6oc5x4VrsV+x4lIgCnfL4JlmkdZUaFS2OqLc26r8dNOaHTnRxkV14gVrWmh2otMgVqppXEY5aIjKmFGW/YymTiG+6cQikrZTYQoOGWSMUCrRirbsSgkYPpdJ1x2LFxW4dy33TGKGwnbVgiahaY+Dly/kRAYqUih4pkM6rx8TILTsZUEpGIjctDa4aIRZUCvJGmQa0XLkOrHaQ58s3ckpocqN/DRerm1GxagSW5EWSY2KxDllZhQDuUU2MrQ5QarmNvSHUzESHscSP8rsR812JkKmn3tXPPKTLAR4cQe2yh4sdT+YLr+PtL9nNm4MeBouq+QebpHmoVfWhB3NjqfzLlmq3XkbnLlqQ26RGRGd17+VV8xXgkvRzw5QJ8pkl1dqzI0c4P+NjT86oAyBhVbjy2yt20Wv8AzILDxLC5h+QWDvp/DnrwQfpDlyWYTFJB1GoxCUJ3o1+8ikW+lh9g0XQBtbBmrzBtGB4haeWFVz3o3PXX3Tqe9dBk4oK55KmdmOdomtJpEE0zP1KgsSAMA48VeiuDhdOSpwLPN40ccct3NZ9ymwhaENowrzOCgsiDQuANRQb8V7+Fgj0nEnadOCuyjWw20GACVDs8iQ1RmsirsWMNChk/GwKLAwfTeL6NPeNFkGPR3pbOdZGuNxDNmriqEpYkSIcqDv7F1RajHc5Jq5OgdVTysm5xwDjwFVqpDoq1uYqd/gjkvZoGQGCxl8hLZFxwvlmckJN4FLpCvtDgfUPFH2yif5qNgXK8jfJuo0DpZuGISRHqElmMJNopLwVcuUb49FqDLvXbFjPKQyrIT8MHEdo/RHnTdFXnrCfOsEPFovA3tcK5BXCajK2ZzTaOW1RvoNOdVaMq/ZFYDwcbv1XRv9lMt1dLrg737xqgkHydebRescXRQ0gtAoKEGoJpnRbZM0ZQcX3TMOk00wj5fZOhlYu+Mw/wuH83YuTBd18rcoJiRhPJ9WJDNdl9pae+i5I/oyaVa7tbVcv8ZkSwKL7WgyQd2gZLxagt4H9FKw4bx8k+JZMRmgNNiQaTiOYXpWnwZ8D4bqekMC3EcVuOjdtNjMGPpDMLAxIZAwBU1nQYzHh8MOaRtFBTYRqokrLhKmdYIcciBx/RQmYitNRcHGpQ2ybXLwLwuu1FcOW1HoABzK57OmLKon4x9prdzWk/NWoUFzvXceAwr2K2yEzXwXky9jBWtOfcNqG9i3K+EU3gM1PbULP2naLotWw6gZX9nDad6IzEJ8Y+6zZkTvOwblLCs4DSiy1NcAZqSsBrcaVO3VF4FnU0RdkmFYZKKLbDYGQ5JTCV70SEJO6gI02AO83TjL7kSbA2pzYSrSFgwSiSJXNF6jSFmQ/Ei3BwrvyUTpxzzQNpzqvXtxwFTt2Iv0es2rr1KlTuSW7F6LXhfiHE6I3CsswjhkiUm2gorobUK9CYainKTrfVcKbFLMyIds7lHMyAOFFBCjRIRx9Jo7R4o9Mn2gXblhl8J0OpDXUNBlVpqDTTJDpSzmUuOAvDdnvC3DSyI2oNaoPalk0aXZUxrrXaELHo3Qc7GfjdHmE4NCA2j0ObQ1bXgMd1KLVSdrgi66l4YH74Kd8QHuW17bGb5OWSFhPdFAcCGgmlRsWmh2MRoEajQWh17Y755qZzwok2ykAnWSNnPVSwWvbkQeKIviBQOcFPBaGBsQ6tHaVYhSYrVxvHf4KNkcKdky0ahN2FlgQl7cCj86btCd14UUVY9rFKAoGzA2qVscFUkIeGJ7Wpoihe9cNqYxxakcFG6ONCoTMVO4fNAE7klVdNhepWBnpWULjdaOa29jyAhsAAVKxLOAYCRmtFKtTS3Exj4SjMaI3Kh3H7wUsSdZeukgO2HCvDap4UOuKrT4M7FKzrX4EXXbD9CnzEthoopuWbsUMC0rlGvNWnCuzYq24kKm90UIwdDcXMw2jR27dxU8xMCLCqMjmN+qfbMVoZ6OaFWTFIhuB2lQ9tjRbqzEdJuvZGb1DL5PrCoGFMM1blJiYoL0vEaeLT8iiER16YRwQwtIboylNpmTnIkwR6MJ3MtCihsnCMYcMf63fRq2YhhLqv7VVKJDnZz6ZNoA4S4cNrHg//AFQqCWtGKH3ZlroANcXMJodBsXTGsBUFoshdWRGDSw4EOBcDXYAM1SiJSaZnZaTaReJvg6h2HciMKDDAwaK7xj+qy1rdHI8qTHlHvdBONATfYN49ob6VUVn9Nq4Rodf3mih5tOB5Kv0huLf4s2olWn2W82grx1nMObGkbsPkh8na0OKKwIgc4ewcHc2nHsV6DauP+8aRvGnHVCUXsZtyiObZUE+yR/qI+ql/BYXuu5OPirECM1+RDvn98lO2CNCQh4l2GsjXINNlM0vf+xyQslmt4f8AkcibpbdXuKjfC3uHYfmFDx0Uslg42PD96J8ZUT7GZ70X4yiXm/77/wCHwTDKA+0TzHgp0orWDDYrNDF5vKSI+ajQu7f0STFrZbs2ZF0DAovD3LGsbGhnBteB8URlukZbg+HFG03KjuKND8G2tPhmkiyTIgo5oP03hQmG6Fji5m3UeK8kbTY/Frge7uSm7WawG8RgO5FIOSV84xwrXBZ+1ZkuN1uA2obIzz+seXMc1j3EtwwApTTEVVmcjOcLsFpc44VxDRtJKzabGqQQfMAwWuds+SDQp0lhIwBLjU5AaVUsSw5h7BDLmhut0G8abyaBTSfRmgrEo51a1pQaUFK0OCvpMnqJcA2zZMk9Ya45VzptPFFQSiHmlNQm+bHeeRVqOk522+SmHFPa4qy6XPuk9yj6t1aXD2kBMRGapwiEbVI6Gcrnek1p93DigBt9ALX6FwI5LgOredQPRO8jwotEIVNDVe05JUCdHKbT6JzMCpoXtGTm4jtGISkel8aHQRKRBsiVJG5sQYjnVdXcw0wz34DmUBtaxpR4rMNgw3bWvoeymJ5J353NVPs0B5DpHLRCLzjAd+/6vJ7fqAtbAeQ0EOvjR1ag8HNwXOrW6PS7cZeNFcdhhgs+KoI7EIkrXjSxqx8SFtumrDxacFcZR4ixPEpbrY7Gyd2im/L5Ydyl84aciO/5hc9s/wAohyjwmvHvwyGniWn0T3LT2facCOKw355BwLHVzpQ4dhV/2XKMnikvYXc0HQneKP7hRwT5azi80a7DaakDiHAHvUUlZL3m84gNGlRXkUXERzRQOYOLtFSp8k2/A19kw9KBJNdNn82D8Y8UlemHgVy8DGAbAnXW6hvOi51ABzvO7T8lavc95xXm/Z9HV0jbudLjPqhzaoI09Kg4uhV7fFZFp3VXkQj9Uvseilj9mod0ilhk4Hg1x+iqxumkMerDeeQHzKzMOGa1Xjm4rN/IkPpo0sHpmw+vCiAbi1WP2wlqYtifCPFZV2DVWDK8EdeYdKJp4vlAgA+jBiH4Aq0TyjN9mA7jfH0CyM5CxoOZ+iia2nLIJfYmT00a93lDw/4fH/ufooYnTyIR/gwxzc7wWaYztT6VNNApeeb7jWNBv9spgkACGM/ZJ4ZlPPSWP7zfgHgg8GFiXJ5fipeWT7lKCQRjdII9P8T+FvgoDbkwc4r+4fIKu4VCjCFOTXIaV4JIk28+s954ud8qqAtB0CTxinQ2bVLZVIV2gw1y+qrzEgyJRpHHkpjEvHDIJsJ3pO3YIUmIBT9jEO9HCtcRsVuzZmKyHcAbSta1IJOWKJuOPLknwYAXTD5U4cMCg+1ZmlQRTmU3z2aOrfhRXANy+6qdvALp+5ke9icqBLYkz+YBvDUkZaMEkvs5f9BrGQ34VU8LHhs8Ukl5yLJXDReAJJJgPDaCqiiDXakkkwI3YheAUHFJJDAozTaYKsxozSSUEkjm0bvKdDhAUH3gvElSGi29uChDUkkkMmI+iic1JJOIDmMXkzg1eJKHyBEGXWk/e1Qyr6tLveJ7sEklXkkc3F3JWYAwSSRICM+oU+FFNAkktY8EyJ+uXqSSt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28" name="AutoShape 8" descr="data:image/jpeg;base64,/9j/4AAQSkZJRgABAQAAAQABAAD/2wCEAAkGBhMSERUSEhISFBQUGBQYGBQXFBUUFBUVFBQVFBQSFBYXHCYeFxwjGRUUHy8gIycpLCwsFR4xNTAqNSYsLCkBCQoKDgwOGg8PGCwfHBwsKSkpKSkpKSkpKSksKSkpKSwpKSwpKSkpKSkpKSkpKSkqKTIpKSwpLCkpKSkpKSkpKf/AABEIAJYAyAMBIgACEQEDEQH/xAAbAAABBQEBAAAAAAAAAAAAAAAFAAIDBAYHAf/EAEYQAAECAwUEBQoDBgMJAAAAAAEAAgMEEQUSITFBUWFxgQYTkaHRBxQiMkJSkrHB8BVT4RZiosLS8TNyghcjNERjc4OTsv/EABkBAAMBAQEAAAAAAAAAAAAAAAABAgMEBf/EACYRAAICAQMEAgIDAAAAAAAAAAABAhEDEiExE0FRYQQUMnEFIlL/2gAMAwEAAhEDEQA/AL91K4iP4cz8+D8YS/DR+dB+MLGmMHhqV1EPwz/qQvjCX4Yffh/GEgB91eOwVibhiG0uc+GAP3gVhrb6ZNbUNNTu8UqsDRWlarITS5xA2bTyWGtTpOYtWtBAOuWewLP2ja74ziXE8K5J0roVagIlbBq4k5KMQLjmnMHHtVuNFo2nHHdSgUEk684A5A17AVY1ybyw4VAOC1EvDBFP7hZ6yR6IWilQuPudaVEk1YzIzLkQBw25EbwsNb/RKPL1cwmLCzr7bBsIXRoT1Yv4bQtYyomUNRwR869rg4OIc0ihyNRlzVh1oQY1THa7rffHqu4gD0TvxXVLZ6Eyseriy44+0w3e0ZFYy0/JdEFTBiNeNARcd4FaakzF42jNusFjxWBGaTTGG/B1dx14oPPST4eD2lp7jzRWf6MR4Prse2m1pp8Q8UNizMQC7fJGyoPcVZL/AEXbGNIR4/RWY0XPeqdnu9HHU46J7npskrOd6WCfEbqoX5q0CC0gpAQNmyCKI/ZnSNzaVJNFmH5qxCScUxnT5K0REaCMzjT6pLFWDaRY+l7hv3JLBppjOhP8lELS0Jf4W/1qI+Stuk9L9g/qQGPA3KpEZTMBaPNHwV035NFG8mlP+dgd/wDUhNpdE+pFTNwnZ4NLq/PBAJuea0ITFtS9hkqUr7EONdy1PTJFQHkjbUmqFPPPtUsXIHaicLo7E80M2Cwww8QyASXBxbfxFMqJ7Ldk2BgzgFZgZjn3KFz26L1jsRz71Yy/Hh5jj2KKRweCcM1de4Yns5qKBK3nAbTlzpRSUuTY2XbEFoALwtLIWnDcMHtPAjxWVsyXg+q5g2URL9mYDhVrC3/KTRc1Rs692ajzoaEdtcNystj4LHQLJEI1vPPE5LQSkUOAola7FbluamrjC4gncFno/SmLS62XcTXXLuRqdi3RlihsOfbeoXgHZUJ2JqwdC8/fUlsNoOhOKFWnYEZwNWwDvuivyW0jTjAPXHag0W0RFJbD9KmZBwTtolRT7nN4zLji2jRTQZKu933yRa35Msinfj3IPGdnyW6OWSogecVKX4BRHNPb+iZJ6wE1oExriDu2IpIQcNtajsT5iyq5Ja0i1BtWUIZ1SUjpRzMwacF4i0w0vwbeM43t1KrN2nbTbxGJAyCO2pW6Q01caDlVBJfo3UkvxJ0XLHSt5G1N7Izk3Ml53bAqww0W0nujreqNxtHNxFNaZhZYtXRjmpLYxnFxe54JhxGnzXWOik6Ilgx4bnwWlooSYkSoDrzWlzGD0NwxBriuUQzTMVGxdt8hkZj5WaZdbVsRhOAJIc3InXEHPasfly0Y9XglRs4a5oIwUrGY/exWLclOqmo8P3IsRvY80UcB66Yu0mLgswolS0cP1ROywDGrswA+qFS+Dq7Kq7Z8ekSvDu/uk+C48mwmpUvh1GYApTAk8VBLvnAAy9QbaNr2onIOqAiEOBVc6bR26EwcyA6oc5x4VrsV+x4lIgCnfL4JlmkdZUaFS2OqLc26r8dNOaHTnRxkV14gVrWmh2otMgVqppXEY5aIjKmFGW/YymTiG+6cQikrZTYQoOGWSMUCrRirbsSgkYPpdJ1x2LFxW4dy33TGKGwnbVgiahaY+Dly/kRAYqUih4pkM6rx8TILTsZUEpGIjctDa4aIRZUCvJGmQa0XLkOrHaQ58s3ckpocqN/DRerm1GxagSW5EWSY2KxDllZhQDuUU2MrQ5QarmNvSHUzESHscSP8rsR812JkKmn3tXPPKTLAR4cQe2yh4sdT+YLr+PtL9nNm4MeBouq+QebpHmoVfWhB3NjqfzLlmq3XkbnLlqQ26RGRGd17+VV8xXgkvRzw5QJ8pkl1dqzI0c4P+NjT86oAyBhVbjy2yt20Wv8AzILDxLC5h+QWDvp/DnrwQfpDlyWYTFJB1GoxCUJ3o1+8ikW+lh9g0XQBtbBmrzBtGB4haeWFVz3o3PXX3Tqe9dBk4oK55KmdmOdomtJpEE0zP1KgsSAMA48VeiuDhdOSpwLPN40ccct3NZ9ymwhaENowrzOCgsiDQuANRQb8V7+Fgj0nEnadOCuyjWw20GACVDs8iQ1RmsirsWMNChk/GwKLAwfTeL6NPeNFkGPR3pbOdZGuNxDNmriqEpYkSIcqDv7F1RajHc5Jq5OgdVTysm5xwDjwFVqpDoq1uYqd/gjkvZoGQGCxl8hLZFxwvlmckJN4FLpCvtDgfUPFH2yif5qNgXK8jfJuo0DpZuGISRHqElmMJNopLwVcuUb49FqDLvXbFjPKQyrIT8MHEdo/RHnTdFXnrCfOsEPFovA3tcK5BXCajK2ZzTaOW1RvoNOdVaMq/ZFYDwcbv1XRv9lMt1dLrg737xqgkHydebRescXRQ0gtAoKEGoJpnRbZM0ZQcX3TMOk00wj5fZOhlYu+Mw/wuH83YuTBd18rcoJiRhPJ9WJDNdl9pae+i5I/oyaVa7tbVcv8ZkSwKL7WgyQd2gZLxagt4H9FKw4bx8k+JZMRmgNNiQaTiOYXpWnwZ8D4bqekMC3EcVuOjdtNjMGPpDMLAxIZAwBU1nQYzHh8MOaRtFBTYRqokrLhKmdYIcciBx/RQmYitNRcHGpQ2ybXLwLwuu1FcOW1HoABzK57OmLKon4x9prdzWk/NWoUFzvXceAwr2K2yEzXwXky9jBWtOfcNqG9i3K+EU3gM1PbULP2naLotWw6gZX9nDad6IzEJ8Y+6zZkTvOwblLCs4DSiy1NcAZqSsBrcaVO3VF4FnU0RdkmFYZKKLbDYGQ5JTCV70SEJO6gI02AO83TjL7kSbA2pzYSrSFgwSiSJXNF6jSFmQ/Ei3BwrvyUTpxzzQNpzqvXtxwFTt2Iv0es2rr1KlTuSW7F6LXhfiHE6I3CsswjhkiUm2gorobUK9CYainKTrfVcKbFLMyIds7lHMyAOFFBCjRIRx9Jo7R4o9Mn2gXblhl8J0OpDXUNBlVpqDTTJDpSzmUuOAvDdnvC3DSyI2oNaoPalk0aXZUxrrXaELHo3Qc7GfjdHmE4NCA2j0ObQ1bXgMd1KLVSdrgi66l4YH74Kd8QHuW17bGb5OWSFhPdFAcCGgmlRsWmh2MRoEajQWh17Y755qZzwok2ykAnWSNnPVSwWvbkQeKIviBQOcFPBaGBsQ6tHaVYhSYrVxvHf4KNkcKdky0ahN2FlgQl7cCj86btCd14UUVY9rFKAoGzA2qVscFUkIeGJ7Wpoihe9cNqYxxakcFG6ONCoTMVO4fNAE7klVdNhepWBnpWULjdaOa29jyAhsAAVKxLOAYCRmtFKtTS3Exj4SjMaI3Kh3H7wUsSdZeukgO2HCvDap4UOuKrT4M7FKzrX4EXXbD9CnzEthoopuWbsUMC0rlGvNWnCuzYq24kKm90UIwdDcXMw2jR27dxU8xMCLCqMjmN+qfbMVoZ6OaFWTFIhuB2lQ9tjRbqzEdJuvZGb1DL5PrCoGFMM1blJiYoL0vEaeLT8iiER16YRwQwtIboylNpmTnIkwR6MJ3MtCihsnCMYcMf63fRq2YhhLqv7VVKJDnZz6ZNoA4S4cNrHg//AFQqCWtGKH3ZlroANcXMJodBsXTGsBUFoshdWRGDSw4EOBcDXYAM1SiJSaZnZaTaReJvg6h2HciMKDDAwaK7xj+qy1rdHI8qTHlHvdBONATfYN49ob6VUVn9Nq4Rodf3mih5tOB5Kv0huLf4s2olWn2W82grx1nMObGkbsPkh8na0OKKwIgc4ewcHc2nHsV6DauP+8aRvGnHVCUXsZtyiObZUE+yR/qI+ql/BYXuu5OPirECM1+RDvn98lO2CNCQh4l2GsjXINNlM0vf+xyQslmt4f8AkcibpbdXuKjfC3uHYfmFDx0Uslg42PD96J8ZUT7GZ70X4yiXm/77/wCHwTDKA+0TzHgp0orWDDYrNDF5vKSI+ajQu7f0STFrZbs2ZF0DAovD3LGsbGhnBteB8URlukZbg+HFG03KjuKND8G2tPhmkiyTIgo5oP03hQmG6Fji5m3UeK8kbTY/Frge7uSm7WawG8RgO5FIOSV84xwrXBZ+1ZkuN1uA2obIzz+seXMc1j3EtwwApTTEVVmcjOcLsFpc44VxDRtJKzabGqQQfMAwWuds+SDQp0lhIwBLjU5AaVUsSw5h7BDLmhut0G8abyaBTSfRmgrEo51a1pQaUFK0OCvpMnqJcA2zZMk9Ya45VzptPFFQSiHmlNQm+bHeeRVqOk522+SmHFPa4qy6XPuk9yj6t1aXD2kBMRGapwiEbVI6Gcrnek1p93DigBt9ALX6FwI5LgOredQPRO8jwotEIVNDVe05JUCdHKbT6JzMCpoXtGTm4jtGISkel8aHQRKRBsiVJG5sQYjnVdXcw0wz34DmUBtaxpR4rMNgw3bWvoeymJ5J353NVPs0B5DpHLRCLzjAd+/6vJ7fqAtbAeQ0EOvjR1ag8HNwXOrW6PS7cZeNFcdhhgs+KoI7EIkrXjSxqx8SFtumrDxacFcZR4ixPEpbrY7Gyd2im/L5Ydyl84aciO/5hc9s/wAohyjwmvHvwyGniWn0T3LT2facCOKw355BwLHVzpQ4dhV/2XKMnikvYXc0HQneKP7hRwT5azi80a7DaakDiHAHvUUlZL3m84gNGlRXkUXERzRQOYOLtFSp8k2/A19kw9KBJNdNn82D8Y8UlemHgVy8DGAbAnXW6hvOi51ABzvO7T8lavc95xXm/Z9HV0jbudLjPqhzaoI09Kg4uhV7fFZFp3VXkQj9Uvseilj9mod0ilhk4Hg1x+iqxumkMerDeeQHzKzMOGa1Xjm4rN/IkPpo0sHpmw+vCiAbi1WP2wlqYtifCPFZV2DVWDK8EdeYdKJp4vlAgA+jBiH4Aq0TyjN9mA7jfH0CyM5CxoOZ+iia2nLIJfYmT00a93lDw/4fH/ufooYnTyIR/gwxzc7wWaYztT6VNNApeeb7jWNBv9spgkACGM/ZJ4ZlPPSWP7zfgHgg8GFiXJ5fipeWT7lKCQRjdII9P8T+FvgoDbkwc4r+4fIKu4VCjCFOTXIaV4JIk28+s954ud8qqAtB0CTxinQ2bVLZVIV2gw1y+qrzEgyJRpHHkpjEvHDIJsJ3pO3YIUmIBT9jEO9HCtcRsVuzZmKyHcAbSta1IJOWKJuOPLknwYAXTD5U4cMCg+1ZmlQRTmU3z2aOrfhRXANy+6qdvALp+5ke9icqBLYkz+YBvDUkZaMEkvs5f9BrGQ34VU8LHhs8Ukl5yLJXDReAJJJgPDaCqiiDXakkkwI3YheAUHFJJDAozTaYKsxozSSUEkjm0bvKdDhAUH3gvElSGi29uChDUkkkMmI+iic1JJOIDmMXkzg1eJKHyBEGXWk/e1Qyr6tLveJ7sEklXkkc3F3JWYAwSSRICM+oU+FFNAkktY8EyJ+uXqSSt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130" name="AutoShape 10" descr="data:image/jpeg;base64,/9j/4AAQSkZJRgABAQAAAQABAAD/2wCEAAkGBhMSERUSEhISFBQUGBQYGBQXFBUUFBUVFBQVFBQSFBYXHCYeFxwjGRUUHy8gIycpLCwsFR4xNTAqNSYsLCkBCQoKDgwOGg8PGCwfHBwsKSkpKSkpKSkpKSksKSkpKSwpKSwpKSkpKSkpKSkpKSkqKTIpKSwpLCkpKSkpKSkpKf/AABEIAJYAyAMBIgACEQEDEQH/xAAbAAABBQEBAAAAAAAAAAAAAAAFAAIDBAYHAf/EAEYQAAECAwUEBQoDBgMJAAAAAAEAAgMEEQUSITFBUWFxgQYTkaHRBxQiMkJSkrHB8BVT4RZiosLS8TNyghcjNERjc4OTsv/EABkBAAMBAQEAAAAAAAAAAAAAAAABAgMEBf/EACYRAAICAQMEAgIDAAAAAAAAAAABAhEDEiExE0FRYQQUMnEFIlL/2gAMAwEAAhEDEQA/AL91K4iP4cz8+D8YS/DR+dB+MLGmMHhqV1EPwz/qQvjCX4Yffh/GEgB91eOwVibhiG0uc+GAP3gVhrb6ZNbUNNTu8UqsDRWlarITS5xA2bTyWGtTpOYtWtBAOuWewLP2ja74ziXE8K5J0roVagIlbBq4k5KMQLjmnMHHtVuNFo2nHHdSgUEk684A5A17AVY1ybyw4VAOC1EvDBFP7hZ6yR6IWilQuPudaVEk1YzIzLkQBw25EbwsNb/RKPL1cwmLCzr7bBsIXRoT1Yv4bQtYyomUNRwR869rg4OIc0ihyNRlzVh1oQY1THa7rffHqu4gD0TvxXVLZ6Eyseriy44+0w3e0ZFYy0/JdEFTBiNeNARcd4FaakzF42jNusFjxWBGaTTGG/B1dx14oPPST4eD2lp7jzRWf6MR4Prse2m1pp8Q8UNizMQC7fJGyoPcVZL/AEXbGNIR4/RWY0XPeqdnu9HHU46J7npskrOd6WCfEbqoX5q0CC0gpAQNmyCKI/ZnSNzaVJNFmH5qxCScUxnT5K0REaCMzjT6pLFWDaRY+l7hv3JLBppjOhP8lELS0Jf4W/1qI+Stuk9L9g/qQGPA3KpEZTMBaPNHwV035NFG8mlP+dgd/wDUhNpdE+pFTNwnZ4NLq/PBAJuea0ITFtS9hkqUr7EONdy1PTJFQHkjbUmqFPPPtUsXIHaicLo7E80M2Cwww8QyASXBxbfxFMqJ7Ldk2BgzgFZgZjn3KFz26L1jsRz71Yy/Hh5jj2KKRweCcM1de4Yns5qKBK3nAbTlzpRSUuTY2XbEFoALwtLIWnDcMHtPAjxWVsyXg+q5g2URL9mYDhVrC3/KTRc1Rs692ajzoaEdtcNystj4LHQLJEI1vPPE5LQSkUOAola7FbluamrjC4gncFno/SmLS62XcTXXLuRqdi3RlihsOfbeoXgHZUJ2JqwdC8/fUlsNoOhOKFWnYEZwNWwDvuivyW0jTjAPXHag0W0RFJbD9KmZBwTtolRT7nN4zLji2jRTQZKu933yRa35Msinfj3IPGdnyW6OWSogecVKX4BRHNPb+iZJ6wE1oExriDu2IpIQcNtajsT5iyq5Ja0i1BtWUIZ1SUjpRzMwacF4i0w0vwbeM43t1KrN2nbTbxGJAyCO2pW6Q01caDlVBJfo3UkvxJ0XLHSt5G1N7Izk3Ml53bAqww0W0nujreqNxtHNxFNaZhZYtXRjmpLYxnFxe54JhxGnzXWOik6Ilgx4bnwWlooSYkSoDrzWlzGD0NwxBriuUQzTMVGxdt8hkZj5WaZdbVsRhOAJIc3InXEHPasfly0Y9XglRs4a5oIwUrGY/exWLclOqmo8P3IsRvY80UcB66Yu0mLgswolS0cP1ROywDGrswA+qFS+Dq7Kq7Z8ekSvDu/uk+C48mwmpUvh1GYApTAk8VBLvnAAy9QbaNr2onIOqAiEOBVc6bR26EwcyA6oc5x4VrsV+x4lIgCnfL4JlmkdZUaFS2OqLc26r8dNOaHTnRxkV14gVrWmh2otMgVqppXEY5aIjKmFGW/YymTiG+6cQikrZTYQoOGWSMUCrRirbsSgkYPpdJ1x2LFxW4dy33TGKGwnbVgiahaY+Dly/kRAYqUih4pkM6rx8TILTsZUEpGIjctDa4aIRZUCvJGmQa0XLkOrHaQ58s3ckpocqN/DRerm1GxagSW5EWSY2KxDllZhQDuUU2MrQ5QarmNvSHUzESHscSP8rsR812JkKmn3tXPPKTLAR4cQe2yh4sdT+YLr+PtL9nNm4MeBouq+QebpHmoVfWhB3NjqfzLlmq3XkbnLlqQ26RGRGd17+VV8xXgkvRzw5QJ8pkl1dqzI0c4P+NjT86oAyBhVbjy2yt20Wv8AzILDxLC5h+QWDvp/DnrwQfpDlyWYTFJB1GoxCUJ3o1+8ikW+lh9g0XQBtbBmrzBtGB4haeWFVz3o3PXX3Tqe9dBk4oK55KmdmOdomtJpEE0zP1KgsSAMA48VeiuDhdOSpwLPN40ccct3NZ9ymwhaENowrzOCgsiDQuANRQb8V7+Fgj0nEnadOCuyjWw20GACVDs8iQ1RmsirsWMNChk/GwKLAwfTeL6NPeNFkGPR3pbOdZGuNxDNmriqEpYkSIcqDv7F1RajHc5Jq5OgdVTysm5xwDjwFVqpDoq1uYqd/gjkvZoGQGCxl8hLZFxwvlmckJN4FLpCvtDgfUPFH2yif5qNgXK8jfJuo0DpZuGISRHqElmMJNopLwVcuUb49FqDLvXbFjPKQyrIT8MHEdo/RHnTdFXnrCfOsEPFovA3tcK5BXCajK2ZzTaOW1RvoNOdVaMq/ZFYDwcbv1XRv9lMt1dLrg737xqgkHydebRescXRQ0gtAoKEGoJpnRbZM0ZQcX3TMOk00wj5fZOhlYu+Mw/wuH83YuTBd18rcoJiRhPJ9WJDNdl9pae+i5I/oyaVa7tbVcv8ZkSwKL7WgyQd2gZLxagt4H9FKw4bx8k+JZMRmgNNiQaTiOYXpWnwZ8D4bqekMC3EcVuOjdtNjMGPpDMLAxIZAwBU1nQYzHh8MOaRtFBTYRqokrLhKmdYIcciBx/RQmYitNRcHGpQ2ybXLwLwuu1FcOW1HoABzK57OmLKon4x9prdzWk/NWoUFzvXceAwr2K2yEzXwXky9jBWtOfcNqG9i3K+EU3gM1PbULP2naLotWw6gZX9nDad6IzEJ8Y+6zZkTvOwblLCs4DSiy1NcAZqSsBrcaVO3VF4FnU0RdkmFYZKKLbDYGQ5JTCV70SEJO6gI02AO83TjL7kSbA2pzYSrSFgwSiSJXNF6jSFmQ/Ei3BwrvyUTpxzzQNpzqvXtxwFTt2Iv0es2rr1KlTuSW7F6LXhfiHE6I3CsswjhkiUm2gorobUK9CYainKTrfVcKbFLMyIds7lHMyAOFFBCjRIRx9Jo7R4o9Mn2gXblhl8J0OpDXUNBlVpqDTTJDpSzmUuOAvDdnvC3DSyI2oNaoPalk0aXZUxrrXaELHo3Qc7GfjdHmE4NCA2j0ObQ1bXgMd1KLVSdrgi66l4YH74Kd8QHuW17bGb5OWSFhPdFAcCGgmlRsWmh2MRoEajQWh17Y755qZzwok2ykAnWSNnPVSwWvbkQeKIviBQOcFPBaGBsQ6tHaVYhSYrVxvHf4KNkcKdky0ahN2FlgQl7cCj86btCd14UUVY9rFKAoGzA2qVscFUkIeGJ7Wpoihe9cNqYxxakcFG6ONCoTMVO4fNAE7klVdNhepWBnpWULjdaOa29jyAhsAAVKxLOAYCRmtFKtTS3Exj4SjMaI3Kh3H7wUsSdZeukgO2HCvDap4UOuKrT4M7FKzrX4EXXbD9CnzEthoopuWbsUMC0rlGvNWnCuzYq24kKm90UIwdDcXMw2jR27dxU8xMCLCqMjmN+qfbMVoZ6OaFWTFIhuB2lQ9tjRbqzEdJuvZGb1DL5PrCoGFMM1blJiYoL0vEaeLT8iiER16YRwQwtIboylNpmTnIkwR6MJ3MtCihsnCMYcMf63fRq2YhhLqv7VVKJDnZz6ZNoA4S4cNrHg//AFQqCWtGKH3ZlroANcXMJodBsXTGsBUFoshdWRGDSw4EOBcDXYAM1SiJSaZnZaTaReJvg6h2HciMKDDAwaK7xj+qy1rdHI8qTHlHvdBONATfYN49ob6VUVn9Nq4Rodf3mih5tOB5Kv0huLf4s2olWn2W82grx1nMObGkbsPkh8na0OKKwIgc4ewcHc2nHsV6DauP+8aRvGnHVCUXsZtyiObZUE+yR/qI+ql/BYXuu5OPirECM1+RDvn98lO2CNCQh4l2GsjXINNlM0vf+xyQslmt4f8AkcibpbdXuKjfC3uHYfmFDx0Uslg42PD96J8ZUT7GZ70X4yiXm/77/wCHwTDKA+0TzHgp0orWDDYrNDF5vKSI+ajQu7f0STFrZbs2ZF0DAovD3LGsbGhnBteB8URlukZbg+HFG03KjuKND8G2tPhmkiyTIgo5oP03hQmG6Fji5m3UeK8kbTY/Frge7uSm7WawG8RgO5FIOSV84xwrXBZ+1ZkuN1uA2obIzz+seXMc1j3EtwwApTTEVVmcjOcLsFpc44VxDRtJKzabGqQQfMAwWuds+SDQp0lhIwBLjU5AaVUsSw5h7BDLmhut0G8abyaBTSfRmgrEo51a1pQaUFK0OCvpMnqJcA2zZMk9Ya45VzptPFFQSiHmlNQm+bHeeRVqOk522+SmHFPa4qy6XPuk9yj6t1aXD2kBMRGapwiEbVI6Gcrnek1p93DigBt9ALX6FwI5LgOredQPRO8jwotEIVNDVe05JUCdHKbT6JzMCpoXtGTm4jtGISkel8aHQRKRBsiVJG5sQYjnVdXcw0wz34DmUBtaxpR4rMNgw3bWvoeymJ5J353NVPs0B5DpHLRCLzjAd+/6vJ7fqAtbAeQ0EOvjR1ag8HNwXOrW6PS7cZeNFcdhhgs+KoI7EIkrXjSxqx8SFtumrDxacFcZR4ixPEpbrY7Gyd2im/L5Ydyl84aciO/5hc9s/wAohyjwmvHvwyGniWn0T3LT2facCOKw355BwLHVzpQ4dhV/2XKMnikvYXc0HQneKP7hRwT5azi80a7DaakDiHAHvUUlZL3m84gNGlRXkUXERzRQOYOLtFSp8k2/A19kw9KBJNdNn82D8Y8UlemHgVy8DGAbAnXW6hvOi51ABzvO7T8lavc95xXm/Z9HV0jbudLjPqhzaoI09Kg4uhV7fFZFp3VXkQj9Uvseilj9mod0ilhk4Hg1x+iqxumkMerDeeQHzKzMOGa1Xjm4rN/IkPpo0sHpmw+vCiAbi1WP2wlqYtifCPFZV2DVWDK8EdeYdKJp4vlAgA+jBiH4Aq0TyjN9mA7jfH0CyM5CxoOZ+iia2nLIJfYmT00a93lDw/4fH/ufooYnTyIR/gwxzc7wWaYztT6VNNApeeb7jWNBv9spgkACGM/ZJ4ZlPPSWP7zfgHgg8GFiXJ5fipeWT7lKCQRjdII9P8T+FvgoDbkwc4r+4fIKu4VCjCFOTXIaV4JIk28+s954ud8qqAtB0CTxinQ2bVLZVIV2gw1y+qrzEgyJRpHHkpjEvHDIJsJ3pO3YIUmIBT9jEO9HCtcRsVuzZmKyHcAbSta1IJOWKJuOPLknwYAXTD5U4cMCg+1ZmlQRTmU3z2aOrfhRXANy+6qdvALp+5ke9icqBLYkz+YBvDUkZaMEkvs5f9BrGQ34VU8LHhs8Ukl5yLJXDReAJJJgPDaCqiiDXakkkwI3YheAUHFJJDAozTaYKsxozSSUEkjm0bvKdDhAUH3gvElSGi29uChDUkkkMmI+iic1JJOIDmMXkzg1eJKHyBEGXWk/e1Qyr6tLveJ7sEklXkkc3F3JWYAwSSRICM+oU+FFNAkktY8EyJ+uXqSStkH/2Q=="/>
          <p:cNvSpPr>
            <a:spLocks noChangeAspect="1" noChangeArrowheads="1"/>
          </p:cNvSpPr>
          <p:nvPr/>
        </p:nvSpPr>
        <p:spPr bwMode="auto">
          <a:xfrm>
            <a:off x="155575" y="-852488"/>
            <a:ext cx="2381250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5132" name="Picture 12" descr="http://img.cz.prg.cmestatic.com/media/images/600x338/Aug2012/1319591.jpg?d41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5496467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 únave dochádza </a:t>
            </a:r>
            <a:br>
              <a:rPr lang="sk-SK" dirty="0" smtClean="0"/>
            </a:br>
            <a:r>
              <a:rPr lang="sk-SK" dirty="0" smtClean="0"/>
              <a:t>pomalšie: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rmAutofit/>
          </a:bodyPr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keď je v triede </a:t>
            </a:r>
          </a:p>
          <a:p>
            <a:pPr lvl="0">
              <a:buNone/>
            </a:pPr>
            <a:r>
              <a:rPr lang="sk-SK" dirty="0" smtClean="0"/>
              <a:t>   optimálna mikroklíma,</a:t>
            </a:r>
          </a:p>
          <a:p>
            <a:pPr lvl="0"/>
            <a:r>
              <a:rPr lang="sk-SK" dirty="0" smtClean="0"/>
              <a:t>keď sa redukuje </a:t>
            </a:r>
          </a:p>
          <a:p>
            <a:pPr lvl="0">
              <a:buNone/>
            </a:pPr>
            <a:r>
              <a:rPr lang="sk-SK" dirty="0" smtClean="0"/>
              <a:t>   monotónnosť činnosti,</a:t>
            </a:r>
          </a:p>
          <a:p>
            <a:pPr lvl="0"/>
            <a:r>
              <a:rPr lang="sk-SK" dirty="0" smtClean="0"/>
              <a:t>keď sa na žiakov kladú primerané požiadavky,</a:t>
            </a:r>
          </a:p>
          <a:p>
            <a:pPr lvl="0"/>
            <a:r>
              <a:rPr lang="sk-SK" dirty="0" smtClean="0"/>
              <a:t>keď je adekvátne tempo činnosti,</a:t>
            </a:r>
          </a:p>
          <a:p>
            <a:pPr lvl="0"/>
            <a:r>
              <a:rPr lang="sk-SK" dirty="0" smtClean="0"/>
              <a:t>keď sa učiteľ správa k žiakom pedagogicky taktne a vytvorí optimálnu psychickú klímu.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098" name="AutoShape 2" descr="data:image/jpeg;base64,/9j/4AAQSkZJRgABAQAAAQABAAD/2wCEAAkGBhQSERUUExQWFRUWGBgYGBUXGBUXFxYUFxUVFRgUFxcYGyYeFxwkGhQUHy8gJCcpLCwsFR4xNTAqNSYrLCkBCQoKDgwOGg8PGiwkHyQsLCwsLCwpLCkpLCwsLCwsLCwsLCwsLCksLCwpLCwsLCwsLCwpLCksLCwsKSwpLCksKf/AABEIALcBEwMBIgACEQEDEQH/xAAcAAAABwEBAAAAAAAAAAAAAAAAAQIDBAUGBwj/xABBEAABAwEGAwYEBAQEBQUAAAABAAIRAwQFEiExQQZRcRMiYYGRoQcyscFCUtHwFCNi4RVygvEzU5Ki0hYkQ7Li/8QAGgEAAwEBAQEAAAAAAAAAAAAAAQIDAAQFBv/EACoRAAICAgEDAwQCAwEAAAAAAAABAhEDIRIEEzEiMkEFUWGBcbFSkaEU/9oADAMBAAIRAxEAPwDqCOUQRqJQBKEoi5CUDByilFKBCxgsSMlBEVjAREoiUUoBFYiixIkRWMGSkI5RIGA5xSZKVCBCwQkcpkVc4KeYVgiKlQNEuIHVQ2X5RLsPaAHmch6lYbifjGrULuwpjsmkt7RxABI1Dcx7Ssn/AI5Xk/y2u6H/APSssarZPkdzZBEggjmMx7IjkuIUuLrXTMsYG9BVP0dmp9L4tW1nzspu/wA1KoD6hwSvH9gqR1y0MJGW6oa1RwJA2MADdZKn8cmhv8yzZ/01I9nMn3SaHxhszj3rNUGerXsd9Q1ScGMpI6DYZcM1NpMWNuz4pXedalWnl8r6ciecsLlbWf4hWF2loafLD9VlB/YzkjTU0C5UzOLrK75aoPgAZUa18Z2dozFQ/wCVs/dNxl9gWjQFyj1HKPY7WKzA9oIB2PzDwPJG4RIzKmx0SGvlE5qTRpwllpWMMVaUqqqWQz0V4Wpt7AUGjWU3+Hu2CCuCY2QWo1ljKKUSCsTDQRSgCsYNAlBEVjAlESgkkoBCKAKSSg0oBFykOcqjiLiFtmZlBeRkOW0/vkeh5neHGNd7/wDiv5wDAAmBpkNUGwpG3v7iyrTeRSpiGmHOfv8A5QJ5jX2TDfiA0McSJIBMxEHSHCSDnyOfILmda1EvGKocTuZyHUnVTLTdVRzAJe1pz+UExPpyS0xtGzb8TQ1gJbjMwc85yk5Zb+yl0/ijSyLmw0kiQCTPQkcwucG4w1v/ABHSObQAeuWRSbNYcIdjcTOUtI5ifCeoRr8mOy3fxXZqwBFRrZ/Nl76e6trWD2NRzM/5by2M5OEkQuDUqlJuUOafzYj/ANw/fRaO4eL6llypuxM/5bu8zyzlvkhyoFWZbhriDtHGjUILHk4JjuvOcdDMdUu3VhQdDjGcbpNquKzuZ/La6nVBJDsTiDnMEGIPIhFxVZ3VHy3vZ6+UYj1XWpprRFxaEVr3aRkZ8AolW9qjnd2G+5655BRrLdxBBPQ5jTpzV/dF0yZjPfwH9kksgygU7qbiQXOc4+J18tkqnc+LVo67+ZC01Wm1uXd6mCVDrVAd5UHlZTtlM66qbdSR5/7pgWAE65dAforKv5fvwUJ9UjQNPoE0cjA4IdoXBi0fB/yn/wAlNwWmz5h/aM3mXADocx5KBZbY5hljoJ2OYK2Vx2F9pc1rYkxiI0aN3FdMJRf4JOLR0Lg2oHWGi4aObi6EuMj1y8lYmnBS7FYm0qbadMYWNaGtHIBOELjlt2VWhou6pQfkg98yo7avjkhYR+SkuCB0TRqrWYODyQRCqghYSyCEIwgrkgoRopRIBDJREoKuvm/KNlZjrPDRsNXOPJrRmVvJieXJi0WplMYqjmsbzcQ0epXL74+J1pruLLHT7MfmID3/APixY29rLVccdqrOe47YsZ+uFvlK68fR5Z7qiUs0UdcvH4m2Cll23aHlSaX++Q91RVPjI1zsNCy1Hk6YnNb7NBK5syrSZpTxHm8z7CArK5be6o+B3WDUNAaPZdD6KGODlOXgSOZydJGjv69zX/mHu4joDIybGU7clmKZDIxZueTr5xPP+6sbXXmBsDIHgCB9lX1KjTUxATGTZ55x7T6LyUdrG7Td7SS+oYGZa0fMRzJ/CPFNWi21HVKZpOIY8DunMBwmcjpP3Sr0YSyAZc50uPTTySaVnhsDQRqdMtgmT+4rQ/StpIcHuIPQxrBDoMtIO+Y6JsOcDLTM76gjrM+RUG0MJfikzEdREJMYOefsfJBpPwYlPqh2oEjlkfRNCqfwn9PPkgWh37+6aq0/3z/usjDgtYmHYh4g/oprLcMonrM+o1VZSplwy+qJ9icBJIaOo+gzK1GL51QvbDSATl+/BKs9fBliHLKfoqO7LYTVLZgREqfRtca/Nygfog1QbLSpaeQI8gCq97gDpB9SlPeSDnHgASR6aKM+tGgz5u18glphFVKv7y95TDyCMUA7Tp0+iLsXE5gn97BLqgNEZQMz12CwBhoB+X9+itrlvCox0NqvpzA7ji2eUwc9TrzVQwtGkjpEKdSqmM8uRHNHwY71cYqCgwVjiqRmTrG08zCk1XKg4Pvz+Js7SXS9ncf1Ayceo95V2MuSDd7BVDTtfqliDyQYZ/VMVzvp+qUI/Vadj5Jh4nNN1K+QzTRr8jktYRw1I2KCZDyc0EAGhRwkyiLl0ExSg3hfdKjk92f5QJKXeFr7Ok9/5Wk589veFzW13qBic4lxzJcdt/Vd/SdKs1yl4RHLk4aRrLXx/TaDFN5dBwg4RJ2kTIHqufXjZ6lcur2jFVcdGNDgGj8p3jwEearLbeNSq6KeIE7NIBjxfrttCrX3fWJhzs+RfUd6zkuvFHHGV4YN/wBEZOVep0Xd11jiJcMI0a2IjoNlGvYS7P3VM67Kv4XM9CEh9irtBJqadSuv/wBGRLeN/wCyXCP+RIq2Np3Vpc1mDGOjc6+AWZdbCD3hK0ly2oOouIbGZGpM90c15vV9TDJiaWmdOHG4ztian4ugHkZP2KYcBjbyxR9/p91OLRDvMDy09gobXgCmYzJn0AEfvmvIOwmvscAmNonxAAynLUKNVsxLi0+mZ9/v0V7Tu17gwPOxy3LozJ8BvyU+yXMC8ujuwOcZAD7T5jylLJx8llCzKWe7TMAHyEKbS4bkePPMny5La0roB1EN5bnrsOimMu1sEADyUO82WWFHJ7RdhBMaZj0MSfNRv8OdExl9ua39puEio4RlM+RMg+5Cduu6BiqNI0cCOgAEe3un7zQnZs5u6xOBEb+P90Qs4ce9U0Gknbrqug3jw4GloA/+UDyLZP0XP+J7K6hULRvtA0K6MWTm6I5MfDZWWaoe0yWksFnxuBjTdZ677NJgeZW1uS7CQJRzTSBji2E2xYZwgQdlAtF3vbmBl4ZLcWe7QAposDSIIXJ3mdXZTOZU7S5mWA588p85n3QGBx7wJPLQDoIzXRXXC06gJmpwpTOxlMs34F7Jz2tZSM4AHIYp6SjosBynb5Ty8DuPot5V4fABBGu65/f1hdZ6pjTJzekwR9VaGRT0SnjcNmo4FvJ1G1CnOT+6fqCf3uuom0x/carkvCThUtNneR3sQHsYPkQV19tAkZwUK2IxplqHQJTof9QmrTYwRy8EBTLRp0hYAbRPUJmrTGsI2F06pzASYOmqARoMPh7oKS2n4IIgLSUmUopKuTIV92PtbPVYNSwx1GY9wFwetWd2pbUqPDIMwATG4iRtPovQ7QuG8d3X2NucI7pJIH9L8/oSPJe19Lye7H+zj6mPiRFr8Nvpt7Sz13E5ATuNo1nb0TlgtTqgwVgG1NnjJr/AxofYqLdN5vojADmxxaQdHAfKSOm6undnaGGIa/8AL+h3C9jHjjHcTklJvRkr5e5r401lVzrS6PmK0953JjDJcQ4DOc+cD0hVVW443JXmZ+m6iWRuPj+TphkxqKvyV2MFsnZX1zVAbOcEiXAEk77n0k+Sqat3QIkxyWko8L16NEY2FocMREd6DhERMgxsea87qMLww9dbOrDLuS9JD7XulumMuMnYHuj0BPopNGk3E1+w+WduQ8p9lBr1cwdwSI6RktHw3cP8WDPdYHGcORdyaOWpM+MLgbVWXSbdF/w3XFSZEtOX+beOmvotPVswbEBFctwU6HdYFKvNroDWa7lck1as7Ya0QS7wT9GoFBbw5UdniM+ylWW467D3iHDn+oUljl9irnFeSRarOCMUZgHzGsKNQu4tBdGesb6AR7Sriy05iRBT9doAVeHyT5lB/CYnYngDDJA/qLcOI+UjzK4/8TR/71vLCPqV1+9LaGjeeQ1XIviEC6tSeWluThnvBBTYPeJm9hWXTTlzR0J8/wB+66DdlKAAsRw0A5/QBdBu0DJT6h+qg4Fqy0o01OoUUmhTVjRpBSjGy7dDVOiOSd/hPBTrLZwSpldga1dUcWrIPJuigr2XJc549u/EMQHytz9SF0e8Lya3WT4ALI39ZHVmPGEgFpwg7ujKfDX1Uq4ytDydxoxfDV5diab/APluBjz/AEK7jd1oFSm140c0EdCFwg2Xsi5rhplHiD/ZdT+Ht7A0RReRjZlB3bq0jmII9CuhPdnE0ap9MpIpqQXJl7swmoQiVqOYO6U1spFreNNU7QcCM0owrCUE7iQRoBJSQkkomuVRByViPiTcmNjLQ0S5ncd/lJkH1kea2gf4pq22cVKT2HRzSPbL3hX6fN2cimJkhyjRwO3NwPbUOjoY/r+F328lINADMJi12gPaWPGuRI2M6+RUanbSGYXfMw4T5aH0X1OPPCe4s8yUHHyTq94OYJ+YeOvqoTuJac5gjLSJzTNtrfy/8yzdbVRz9RLH7RseNS8m14cvGnVt9nplhANVszGxxAR4kAea67StRql2WLUEHx5rgtVha/E0kOaQQQYII0IOxXVuGOITaLMakgVB3ah0HaN0ceQe0zykFfLfUM2TM1OXwe70EYRTgvLKrivhz5qrIwggviTDhk4dPlM6a8le/DpgFIjeTPqf7eiXd9rDcRqt/l1GlhJgtxEjIn8sSJ8U/wANWA0Kz2QSxxJa7ad2nkcp9fPz4ZeSo6smLjK0aink5FbbW2m1zzsCf3uluCh2inJnVVtpE/LOacQcY219UNpzTa4hrZDRm4wMRecLPtud10Cy1nWdlE1K3fe1naUS5rsLnASBh0gmM/tm8W0/xMB8k2HsHyMDfIKnNKIvbfKy1da24iJ0VPxlxSyyUccFxkNDRlLjpJgwNTMHRCrIz5qOyrNQSJEZjWQodzdMpw1oqOG+IrVaLPWtGCmzsy2G4CBUa5uMBryZmI5/M1ZH4s3k2rUs4aMJ7LtHjdpqEANP/SfVdTrXRZnMyZ4w3IE8y0ZSuM8W0w63VwZMENH+hrWx5QulSjdo55Rajsd4TskAn832Wls1qe0wxuJyqOEYILeWnQrY2J7KNJz4xPHyt3c7YLilK5uzpgqgiRd1O0OguYGjwM/7K9s1IjUrmN6WS22iq2XVXNdExia2lMAwxrm4o1Gea1rbVWpNaHDC1tNoJcZc6oAAXRsCZylXcFFXYim26o3F3HOU3fV4Mpsc5+jQSYzPQDcnSFnLm4gcdckLxcK8teciQ4ZkZtncdUyzKqB2ndmdub4iPtFqbTpUKbQ9xbjeXvc3ulwL4Aa0Q06E6HktTZbxbaGEuYGvBiBm0wfnaYzaVGunh+xUpODvO1jFBOesGDqfUq4ZZ27CBstOSapGjFpuzjvFbsVreBzdHUOUng682C1U6dYS1wDJJIwz8pB2IIAnkSqC+67hai7k90xt3v7IqlEVCHMdDh7ffVPx1Rzye7R32ndwZ+OoQNnPJHuo1itGOk1x0Jy6SYWcuviOpWoMpNOJ72gY92ZQ7FHKDrmY81rqDGNYGDRoAA8AISLzoz/JFtJE6T4oUKsQdk5UojPwCpxaDBLRlJETn1zWAXZqhBVIvIDY+hQWs1GkKGEJyE08cl0EhqtWa3M5eSdNTIkck02nzzSW0gDlkgGjhnFVgdRtNQbOOLyd3vuqJzJeHE5GGk+Ox+y6b8V7t/4dUDm0n/uH1csXdPDz7TFGmO87MnZo/M7wGS7MGV43ZGcb0Tbo4TfbXBrThpt+d5Ex4AbuW0u74bWOj3jT7UtEl1Q4sxn8vy+y0tyXMyzUGUWScIzcdXO3cfEpy86wbSeP6XAdcJVs/UPK/wACQxqKOAV/md1UvhTiJ9jque0B7HQH0z8r2j6ESYPieahVCo7P1+y42r0yybTtHcbqvCha2TQqNyElhgPZOzm9dxIKt7ua4A49cU+UD7g+q5f8J64Fqqt/NSkf6Xt/8l1TRebPGoT0elHK8kNkh7kw9yD3ZJs5p27MkIdRJQNLs2lxbid+Fv3Pgn+1DBJ8hzPJMdsXGShxX7GsjObVcZeI6CAFKs1jLXMcRlPqDIUug2kBiMYjqRl6xqjq2kPMA5Rl1lL2q22Hl8JCrTZxSa5xMNALifACSfRefb1tuKqan4nFzvN5J+66/wDFS/W0LH2QPfrd2N8AgvP0b/qXCqlUucSdZ9uS6YQqzlyTukbO46LhgqNEh04o25gjaFtruwnMrjL7Y9shrnNBOYBIBHjGuq63wvW7WhTdzaJ6jI+4K5cuJxfI6MM1L0mkp2s/hAVffFNzoLv0AV9d935Ir7osDCzVx3GyPGXG2x7inSMvQpwclaUaQOT8hlmjsV2tkYSSfEQPVXjrC1rRkCfHmkhjbDKSREZdhaY1U1tnhqR2mHM6pVW3NwF7jDQCSeQAkldUYRRGU2zh/FVlAtVeNqj/AELjPpPuqqlBOYn1BHora9q3aPdVIhz3vdHg52IDyBAVVGZ8QuiME0cUpNSNnwhd1W0Me2nVwNYQS0kh3emCDBJ+Xmt9dViFBpBzO7sySepzWQ+FFNxfXdBgNY2fGXGPRbutTMmBIXNLGoysdTbVDbKsk5dE2WETMayDCcNKDI9E+W8wgAqX21oMGJQVHeXDVR9V7g7ImRqgtX5CdABST4JTnphr5yXQyQVTVFXrhjS52QAnxT1IAknYKivi8f51OmNHSXciPtkPdNGN7NJ1oK2F1drXtzbDiGHRxwktnzSOGLpNKnjfh7R5l2EAYRs3JP3HScLKzGIcCXCdYJynyKnVIaTyM+qqhAq1UNkrOX7bC5jgMzBnwU29bSdB+4VLaXTTcBqQRl5rGOS1j3j1TLf37J+ozvHqUZaFjF58PrRgt9L+oPZ/1MMe4au0TIXBbDXNKo141Y4OH+kg/Zdss1sDmtI0I16rh6hVJM7MDuLROOiFNuaZZX2ThfkkVFrKm975axxAGJzWyBoImJnrPohUvIspmo4CGtLiMwIAnVVXFVpFDDWLcQALXDfCXZEc9T7qovDjJlezmlSY4F3dLjEBpOcAHMxl5qiSq2VVUXFp+IRAYxlBsvaMi8mH84jMaZSOq0VO3CyWft7W4NI1AABLjJbTYN3fvQLHXVZ2Cu6vVypWdgc4xnOuEDnOEAcysTfPGFW22h76vyCWspT3abPD+rQl258IA2OLmrZPK1jXH58h8YX3Utdd1Z5yLRgaMwxmzR46z4yqGizRTHtJGR/fJCjSygjMT6aqzdI4VtkU0513mD9l0L4a3sG/yajoJdLOQyEgnxOiy7LncWiANZE7hwmPqp1lscHcZZCNfD+6lPa2dmPFKPqa0d5oN7uWqx9+cRMoVqbKjHu7T8ctwgzEGd903wrxI4MDalRsDdxAHQOJ2+yk3pYadoJBIcNQWkGJSSeinDjKpFtZLNjwmm4QRIMwI8xsclOqNZTp4qrsOs4iRJE5AkeBWUsnDLm/LWIGgzc2BMxkeathw5TcAaj3VHDmSfHeSnh48Ako/Mv+bM9wyX1LRaLRWe7sxjw4zAp0zMDk2GCT1Wa4s+IHbfyaGVEZZjOpGhPJuUgdCeQ2fFt2uqWU2ezwwugkaAtaZwk/1ED08VzeycD2t1TD/DuABgvcQ1h8QTqOkrLRPNLdrwQatpNQCdvqT+kK44d4Lr2oghuGnvUdk3xj8x8Atzc3ANOnBqkPI/A2cAPjObvYLWsEQNAMhGkeA2VFNpUcklbsiXPclOy0RTpjTMuOrnbuP7yhTHT/AHSiktSsw0GYfFKhKfpKS4JQiRSCCMPQW0YW/RJps5JYdKIAqgolmr28xI+6oa7D/Etd4iPDaPRaCtQxDIwRoeSqyB2gNQBrgcz+Fw2PgmjJLTC4uW0WDxBI2I+ih1KsiDqP3PspdWtJyg+KhWmlDo2KsRKK21DMT5/vqm6NlyzjP6qda7McWUR7+ibfTwtkaa/3RSCcnv8AsXZWmqzk4nyMO+6gOGiv+OaY/iS8fjAnqMvpCzzljDi7Hw137NSeNHMafOIPuCuNArWcO/EMWam2jUpOc1sw5rhoSTEOEZTzUM0OVUWwzUW7OmVacZKVRpyPFYJ/xQY7KhZqtR50BLR/9cR9la8PXVbK9Vtptb3UQwzTs7JaMxBNTnI2OZ8N4xwybLyzRSLu9Lm7ZkAw4Khs3w7aDPy+TR9CrTiri/8AgywNs7qz3kgAOwjENvlKxN8/FG0VGPo9mLM+c3MOL+XuMZzDsiJA9E7xbplI9S1HX9Bcb3lTZFkoGWsdiquH4quYDPENz/1E8lWf+nx/BF7WfzWvxPMZ4C2I6DI+qpLC01n4Wc8zy/uupXFd7qQaSfmGm+W/uEuWfCoxJQTytzl8nLG0cipF3wCcQkYSPXKfddft1yUHsL6lJhIBzDQHeo1XKKxAecPyzodQJkCd1bHeZaRHJHtPbLOnVhoGJuQEZadDOUGRBRvNSqQ5oLgDm5sE+Qy9lBu+7nWl/Zshx8csI5ypV+3G6y05FRzjIEDEGDwmcys8dS4tnoQ+oLhTTr52WtlZVaJFF7g4kgADISBmDznTxT9G7S13a06TrPUnVoyOhIcz5SNoMeqwlm4hqsdNN7mnTUj+xXSPhpeNSoyq6rUL3SAMRJyAJyByCpLGoRvyVx/U8fHh27/llhY75tBgOseJ2Wbaoa0z/S5pI6SVeOvWoH9n2Ib3QceLEJOrYwjMKru2961WudQ0SHMgZQcs1fOqEa5j3C5HS9ujlyZ4yfpjX7bGG0TMnM6k+KmsOQlQrTXI9ZS21CQkWjnlJyJtR8JNW1ADRx8AJTQrmYjT3Trqp5JrEHabyQDpPPVKATOPSdkZrAJgDjhko1pa6O6QD0kJfbiMskouEIMJGZijM5+QQTxcEEKMPlJJSyjaMlYUAckVWBwgiUtCEDIrH3RBmm4sPskOrVW5VG4m/maPr+wrUoMdKVKvbofnfu2U1qpyA+n3huPsojLa35XNIn97q/fZgQYABOeXMKnt9meG4jTDh1zHVXWRJXInxt0jEcZ8HNLHV6Tz3ASaZmMOROGdCNfJYCF0e8LNWrMqFziGNBIaMhkNPHzXOqowuI5FLDKpvQZ43DyE0ro3wxeDSqtMHvyAYJ+VoOXkFzijSL3BrQXOcYAGZJOgAXYeG+HHWWzta8DHEvidSScM7xkPJVuhFXyaGzFrflaB0EfRSseWyzt5312TQXyG6dwYnep+yyF98W1K006LTTpHUkgVH85g5DwVVsRssOL76Nd7W2bPsqjS5+XejEHMbO0EjxnwTF5/DqnaQHtfM67ERsfUqruOsJLNC05jwOYWuuuq5h7p6jUFcGd+vXwdWGVKn4CuPgKlZQDllrurq12imGgtpkvDSA50Q0HWANTkNUvGXDvHTbZQ61emW/MPVRSrZSWS9IRXr1KtM02loc4GDpnCwl78Hva+GwNAWudGYGbhORBWmbVl0NzAk5LQWXiM4Q10OwggNeyTMfLJGZV8U3CmO8fcjsyHBt1CljMgumCW6ZbTutNelgZXpOY8SCPfwUWxVSQC6MW8QB0ACnh6Sc7lZFxUdI5j/wClWNqYS98TkMBJ8iMlqrluh1nfidTfTbAhrsnFv5iFaV2vFVmB0Bxy5YuR5SlXzaqr3Fr8jkCScTnTkMIHRVc5TRbHjgtpF3RI/DoYJ/3TwAz8VVXZVOGCI8Dr5qya4qLVOiMlTobfRnqNkGUiHYnHQaJ137KbtNcQZO0+QQFFiqAc04Xzoqy7LT2kn9gK0awRCxgwUrbRAtEIw7miAi1gcQEZbp4uyhKI5ZqOKL8RkiJERrHJYw2aw5oJ3/D2bj3QQoJYFKlIDkMSsIKndHKRKJpWMLxISkkog5YwuEaNpSSVjFNfFmaA4NEYgZjn0XK+JeEnk4qQ7+4zgj7FdevKyF47pEjnv+ipLbdlR0S1w5x+oXO7jK0dcOMo1IpODLPZLCaTHzUtdUSXBh/kg5Yc/lGuYzPRdAe5Ut1cPBj+1eCX7SZOkSSrcqqbe2c8lFOolLxjQa+yPxfhGKRqCN1wi20pJkZzzM9QvRlakHAtOhBBHgVx/wCInCvY1Q5uTSJa6MjGoPiFXHL4EcbKThB38+A4y8ENJzhwzH6LbWB9qJEYctVhuHKLjaaWAEnG3ONTOftK6xYKGAuM5yfSUub7hiR6Na2TGFkT4aKQLLaHHPs4PhorFrwU86qGiTl+q5xyvu65wyqZHdcwg4coKn26zspNc6mXnTCIyDtJII3CWC5pD25EI7XetWozA8iJnJoGfiuiGRRjTHU6KKndrwCW1SOuYnohTZaGkyWPG2oKnvHdMclBpV6jnQ0ZbuOnlzXOLY5WtTgJfTIiCCCDB5q9umtTtGeEYzA72Ra4HbwVcyzneCj7LOeXJUxz4hUqJtusj2Wl+KM4+XTP7pbHJpp3S5Wk7dit2KrNneFXudD3B2h3Vl1TdazBwy1SgGbspQdAOXRWZEqPSAEA6wnu2HMJkgMN5whMi0zt5pVS1tA19FCoWkh7hhOHUO5ncQszFmxyPCoptgEGNdskmleBP4DIR0AlO6oKqrW6viOGnl1RLaMX0Ig1BBOAMtRYkEFjCSmi/CgggwjzUEEEDBSiDkEETBlIKJBYAkhQLdZmVGGnUaHsOx58wdijQS+BissFwUKBLqNOHZjE4yWjcNEQE6KMaIkEsm35D4JFls+50lTKlkY8QRl+iCCCRmOkKPVog+CCCLARnWQ7+iApxlCCCVhFtCUGIIImB2ciEBZwP9yggsAI2cERsdUdOxNBEE+GqCCwSRUogw47JTLONtEEEwo6LKDqlmg0bIIJ6AILhOiLFnCNBAI25w5lEgglsJ//2Q=="/>
          <p:cNvSpPr>
            <a:spLocks noChangeAspect="1" noChangeArrowheads="1"/>
          </p:cNvSpPr>
          <p:nvPr/>
        </p:nvSpPr>
        <p:spPr bwMode="auto">
          <a:xfrm>
            <a:off x="155575" y="-1790700"/>
            <a:ext cx="56197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6" name="Obrázok 5" descr="happyk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88640"/>
            <a:ext cx="4320480" cy="3648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Preťažovanie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/>
          </a:bodyPr>
          <a:lstStyle/>
          <a:p>
            <a:endParaRPr lang="sk-SK" dirty="0" smtClean="0"/>
          </a:p>
          <a:p>
            <a:r>
              <a:rPr lang="sk-SK" dirty="0" smtClean="0"/>
              <a:t>môže viesť k vyčerpaniu, a následkom toho k vážnym poruchám vývinu.</a:t>
            </a:r>
          </a:p>
          <a:p>
            <a:pPr>
              <a:buNone/>
            </a:pPr>
            <a:r>
              <a:rPr lang="sk-SK" dirty="0" smtClean="0"/>
              <a:t> </a:t>
            </a:r>
          </a:p>
          <a:p>
            <a:r>
              <a:rPr lang="sk-SK" dirty="0" smtClean="0"/>
              <a:t>často spôsobujú rodičia, ktorí svoje deti preceňujú a nútia ich navštevovať rôzne krúžky mimo školy (hra na hudobnom nástroji, balet, cudzie jazyky). 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167</Words>
  <Application>Microsoft Office PowerPoint</Application>
  <PresentationFormat>Prezentácia na obrazovke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Cestovanie</vt:lpstr>
      <vt:lpstr>Psychické stavy, ktoré podmieňujú   efektívnosť učenia a vyučovania:                      Únava, preťažovanie                        </vt:lpstr>
      <vt:lpstr>Snímka 2</vt:lpstr>
      <vt:lpstr>Pri vyučovaní sa únava prejavuje v 2 fázach: </vt:lpstr>
      <vt:lpstr>Snímka 4</vt:lpstr>
      <vt:lpstr>prestávka</vt:lpstr>
      <vt:lpstr>Činitele vyvolávajúce únavu žiakov na vyučovacej hodine: </vt:lpstr>
      <vt:lpstr>Snímka 7</vt:lpstr>
      <vt:lpstr>K únave dochádza  pomalšie: </vt:lpstr>
      <vt:lpstr>Preťažovanie </vt:lpstr>
      <vt:lpstr>Snímka 10</vt:lpstr>
      <vt:lpstr>POUŽITÁ LITERATÚRA   </vt:lpstr>
      <vt:lpstr>          Ďakujem za pozornosť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Psychické stavy, ktoré podmieňujú   efektívnosť učenia a vyučovania:                      Únava, preťažovanie</dc:title>
  <dc:creator>xxx</dc:creator>
  <cp:lastModifiedBy>xxx</cp:lastModifiedBy>
  <cp:revision>10</cp:revision>
  <dcterms:created xsi:type="dcterms:W3CDTF">2013-10-23T10:45:13Z</dcterms:created>
  <dcterms:modified xsi:type="dcterms:W3CDTF">2013-11-05T20:24:08Z</dcterms:modified>
</cp:coreProperties>
</file>